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2" r:id="rId6"/>
    <p:sldId id="297" r:id="rId7"/>
    <p:sldId id="298" r:id="rId8"/>
    <p:sldId id="292" r:id="rId9"/>
    <p:sldId id="286" r:id="rId10"/>
    <p:sldId id="287" r:id="rId11"/>
    <p:sldId id="289" r:id="rId12"/>
    <p:sldId id="264" r:id="rId13"/>
    <p:sldId id="266" r:id="rId14"/>
    <p:sldId id="290" r:id="rId15"/>
    <p:sldId id="267" r:id="rId16"/>
    <p:sldId id="268" r:id="rId17"/>
    <p:sldId id="293" r:id="rId18"/>
    <p:sldId id="295" r:id="rId19"/>
    <p:sldId id="270" r:id="rId20"/>
    <p:sldId id="272" r:id="rId21"/>
    <p:sldId id="300" r:id="rId22"/>
    <p:sldId id="302" r:id="rId23"/>
    <p:sldId id="309" r:id="rId24"/>
    <p:sldId id="304" r:id="rId25"/>
    <p:sldId id="305" r:id="rId26"/>
    <p:sldId id="306" r:id="rId27"/>
    <p:sldId id="307" r:id="rId28"/>
    <p:sldId id="308"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66FF33"/>
    <a:srgbClr val="FFFF66"/>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p:scale>
          <a:sx n="75" d="100"/>
          <a:sy n="75" d="100"/>
        </p:scale>
        <p:origin x="-1230" y="19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lIns="0" tIns="0" rIns="0" bIns="0"/>
          <a:lstStyle/>
          <a:p>
            <a:pPr marL="0" marR="0" indent="0" algn="ctr" defTabSz="914400" fontAlgn="auto" hangingPunct="1">
              <a:lnSpc>
                <a:spcPct val="100000"/>
              </a:lnSpc>
              <a:spcBef>
                <a:spcPts val="0"/>
              </a:spcBef>
              <a:spcAft>
                <a:spcPts val="0"/>
              </a:spcAft>
              <a:tabLst/>
              <a:defRPr sz="2160" b="1" i="0" u="none" strike="noStrike" kern="1200" baseline="0">
                <a:solidFill>
                  <a:srgbClr val="000000"/>
                </a:solidFill>
                <a:latin typeface="Calibri"/>
                <a:ea typeface=""/>
                <a:cs typeface=""/>
              </a:defRPr>
            </a:pPr>
            <a:r>
              <a:rPr lang="fr-FR" sz="2160" b="1" i="0" u="none" strike="noStrike" kern="1200" cap="none" spc="0" baseline="0" dirty="0" smtClean="0">
                <a:solidFill>
                  <a:srgbClr val="000000"/>
                </a:solidFill>
                <a:uFillTx/>
                <a:latin typeface="+mn-lt"/>
                <a:ea typeface="+mn-ea"/>
                <a:cs typeface="+mn-cs"/>
              </a:rPr>
              <a:t>GDP BY SECTORS</a:t>
            </a:r>
            <a:endParaRPr lang="fr-FR" sz="2160" b="1" i="0" u="none" strike="noStrike" kern="1200" cap="none" spc="0" baseline="0" dirty="0">
              <a:solidFill>
                <a:srgbClr val="000000"/>
              </a:solidFill>
              <a:uFillTx/>
              <a:latin typeface="+mn-lt"/>
              <a:ea typeface="+mn-ea"/>
              <a:cs typeface="+mn-cs"/>
            </a:endParaRPr>
          </a:p>
        </c:rich>
      </c:tx>
      <c:layout>
        <c:manualLayout>
          <c:xMode val="edge"/>
          <c:yMode val="edge"/>
          <c:x val="0.25257288846397957"/>
          <c:y val="1.528791231720213E-2"/>
        </c:manualLayout>
      </c:layout>
      <c:spPr>
        <a:noFill/>
        <a:ln>
          <a:noFill/>
        </a:ln>
      </c:spPr>
    </c:title>
    <c:plotArea>
      <c:layout>
        <c:manualLayout>
          <c:xMode val="edge"/>
          <c:yMode val="edge"/>
          <c:x val="9.4764504444926748E-2"/>
          <c:y val="0.21832114947514494"/>
          <c:w val="0.42337965930549365"/>
          <c:h val="0.74009851279821881"/>
        </c:manualLayout>
      </c:layout>
      <c:pieChart>
        <c:varyColors val="1"/>
        <c:ser>
          <c:idx val="0"/>
          <c:order val="0"/>
          <c:tx>
            <c:v>PIB PAR SECTEURS</c:v>
          </c:tx>
          <c:dPt>
            <c:idx val="0"/>
            <c:spPr>
              <a:solidFill>
                <a:srgbClr val="4572A7"/>
              </a:solidFill>
              <a:ln>
                <a:noFill/>
              </a:ln>
            </c:spPr>
          </c:dPt>
          <c:dPt>
            <c:idx val="1"/>
            <c:spPr>
              <a:solidFill>
                <a:schemeClr val="accent6">
                  <a:lumMod val="60000"/>
                  <a:lumOff val="40000"/>
                </a:schemeClr>
              </a:solidFill>
              <a:ln>
                <a:noFill/>
              </a:ln>
            </c:spPr>
          </c:dPt>
          <c:dPt>
            <c:idx val="2"/>
            <c:spPr>
              <a:solidFill>
                <a:srgbClr val="FFFF00"/>
              </a:solidFill>
              <a:ln>
                <a:noFill/>
              </a:ln>
            </c:spPr>
          </c:dPt>
          <c:dPt>
            <c:idx val="3"/>
            <c:spPr>
              <a:solidFill>
                <a:srgbClr val="00FF00"/>
              </a:solidFill>
              <a:ln>
                <a:noFill/>
              </a:ln>
            </c:spPr>
          </c:dPt>
          <c:dPt>
            <c:idx val="4"/>
            <c:spPr>
              <a:solidFill>
                <a:srgbClr val="FF0000"/>
              </a:solidFill>
              <a:ln>
                <a:noFill/>
              </a:ln>
            </c:spPr>
          </c:dPt>
          <c:dPt>
            <c:idx val="5"/>
            <c:spPr>
              <a:solidFill>
                <a:schemeClr val="accent2">
                  <a:lumMod val="75000"/>
                </a:schemeClr>
              </a:solidFill>
              <a:ln>
                <a:noFill/>
              </a:ln>
            </c:spPr>
          </c:dPt>
          <c:dLbls>
            <c:dLbl>
              <c:idx val="2"/>
              <c:layout>
                <c:manualLayout>
                  <c:x val="3.7679740739890416E-2"/>
                  <c:y val="3.0240573958786838E-2"/>
                </c:manualLayout>
              </c:layout>
              <c:showPercent val="1"/>
            </c:dLbl>
            <c:dLbl>
              <c:idx val="3"/>
              <c:layout>
                <c:manualLayout>
                  <c:x val="4.7784142550499883E-2"/>
                  <c:y val="5.08626033990527E-2"/>
                </c:manualLayout>
              </c:layout>
              <c:showPercent val="1"/>
            </c:dLbl>
            <c:txPr>
              <a:bodyPr lIns="0" tIns="0" rIns="0" bIns="0"/>
              <a:lstStyle/>
              <a:p>
                <a:pPr marL="0" marR="0" indent="0" algn="ctr" defTabSz="914400" fontAlgn="auto" hangingPunct="1">
                  <a:lnSpc>
                    <a:spcPct val="100000"/>
                  </a:lnSpc>
                  <a:spcBef>
                    <a:spcPts val="0"/>
                  </a:spcBef>
                  <a:spcAft>
                    <a:spcPts val="0"/>
                  </a:spcAft>
                  <a:tabLst/>
                  <a:defRPr sz="1800" b="0" i="0" u="none" strike="noStrike" kern="1200" baseline="0">
                    <a:solidFill>
                      <a:srgbClr val="000000"/>
                    </a:solidFill>
                    <a:latin typeface="Calibri"/>
                    <a:ea typeface=""/>
                    <a:cs typeface=""/>
                  </a:defRPr>
                </a:pPr>
                <a:endParaRPr lang="fr-FR"/>
              </a:p>
            </c:txPr>
            <c:showPercent val="1"/>
            <c:showLeaderLines val="1"/>
          </c:dLbls>
          <c:cat>
            <c:strLit>
              <c:ptCount val="6"/>
              <c:pt idx="0">
                <c:v>Produits agricoles et sylvicoles</c:v>
              </c:pt>
              <c:pt idx="1">
                <c:v>Hydrocarbures naturels, autres produits  des industries extractives</c:v>
              </c:pt>
              <c:pt idx="2">
                <c:v>Produits des industries agroalimentaires</c:v>
              </c:pt>
              <c:pt idx="3">
                <c:v>Produits pétroliers rraffinés</c:v>
              </c:pt>
              <c:pt idx="4">
                <c:v>Bois, papier, carton</c:v>
              </c:pt>
              <c:pt idx="5">
                <c:v>Produits métallurgiques et métalliques</c:v>
              </c:pt>
            </c:strLit>
          </c:cat>
          <c:val>
            <c:numLit>
              <c:formatCode>General</c:formatCode>
              <c:ptCount val="6"/>
              <c:pt idx="0">
                <c:v>0.11880000000000006</c:v>
              </c:pt>
              <c:pt idx="1">
                <c:v>0.66560000000000186</c:v>
              </c:pt>
              <c:pt idx="2">
                <c:v>3.4700000000000002E-2</c:v>
              </c:pt>
              <c:pt idx="3">
                <c:v>4.0400000000000033E-2</c:v>
              </c:pt>
              <c:pt idx="4">
                <c:v>8.050000000000021E-2</c:v>
              </c:pt>
              <c:pt idx="5">
                <c:v>5.3900000000000017E-2</c:v>
              </c:pt>
            </c:numLit>
          </c:val>
        </c:ser>
        <c:firstSliceAng val="0"/>
      </c:pieChart>
      <c:spPr>
        <a:noFill/>
        <a:ln>
          <a:noFill/>
        </a:ln>
      </c:spPr>
    </c:plotArea>
    <c:legend>
      <c:legendPos val="r"/>
      <c:layout>
        <c:manualLayout>
          <c:xMode val="edge"/>
          <c:yMode val="edge"/>
          <c:x val="0.67744505366812136"/>
          <c:y val="8.7611775303802208E-2"/>
          <c:w val="0.32136952685702075"/>
          <c:h val="0.81041825079800089"/>
        </c:manualLayout>
      </c:layout>
      <c:spPr>
        <a:solidFill>
          <a:schemeClr val="accent5">
            <a:lumMod val="75000"/>
          </a:schemeClr>
        </a:solidFill>
        <a:ln>
          <a:noFill/>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000000"/>
              </a:solidFill>
              <a:latin typeface="Calibri"/>
              <a:ea typeface=""/>
              <a:cs typeface=""/>
            </a:defRPr>
          </a:pPr>
          <a:endParaRPr lang="fr-FR"/>
        </a:p>
      </c:txPr>
    </c:legend>
    <c:plotVisOnly val="1"/>
    <c:dispBlanksAs val="zero"/>
  </c:chart>
  <c:spPr>
    <a:noFill/>
    <a:ln>
      <a:noFill/>
    </a:ln>
  </c:spPr>
  <c:txPr>
    <a:bodyPr lIns="0" tIns="0" rIns="0" bIns="0"/>
    <a:lstStyle/>
    <a:p>
      <a:pPr marL="0" marR="0" indent="0" defTabSz="914400" fontAlgn="auto" hangingPunct="1">
        <a:lnSpc>
          <a:spcPct val="100000"/>
        </a:lnSpc>
        <a:spcBef>
          <a:spcPts val="0"/>
        </a:spcBef>
        <a:spcAft>
          <a:spcPts val="0"/>
        </a:spcAft>
        <a:tabLst/>
        <a:defRPr lang="fr-FR" sz="1800" b="0" i="0" u="none" strike="noStrike" kern="1200" baseline="0">
          <a:solidFill>
            <a:srgbClr val="000000"/>
          </a:solidFill>
          <a:latin typeface="Calibri"/>
          <a:ea typeface=""/>
          <a:cs typeface=""/>
        </a:defRPr>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xMode val="edge"/>
          <c:yMode val="edge"/>
          <c:x val="2.0441241874297185E-3"/>
          <c:y val="1.8007650107837263E-2"/>
          <c:w val="0.78307239707637499"/>
          <c:h val="0.95551323266884058"/>
        </c:manualLayout>
      </c:layout>
      <c:barChart>
        <c:barDir val="col"/>
        <c:grouping val="stacked"/>
        <c:ser>
          <c:idx val="0"/>
          <c:order val="0"/>
          <c:tx>
            <c:v>Asie (25%)</c:v>
          </c:tx>
          <c:spPr>
            <a:solidFill>
              <a:srgbClr val="D16349"/>
            </a:solidFill>
            <a:ln>
              <a:noFill/>
            </a:ln>
          </c:spPr>
          <c:cat>
            <c:strLit>
              <c:ptCount val="4"/>
              <c:pt idx="0">
                <c:v>Secteur privé hors pétrole</c:v>
              </c:pt>
              <c:pt idx="1">
                <c:v>Secteur privé </c:v>
              </c:pt>
              <c:pt idx="2">
                <c:v>Secteur privé </c:v>
              </c:pt>
            </c:strLit>
          </c:cat>
          <c:val>
            <c:numLit>
              <c:formatCode>General</c:formatCode>
              <c:ptCount val="4"/>
              <c:pt idx="0">
                <c:v>0</c:v>
              </c:pt>
              <c:pt idx="1">
                <c:v>0</c:v>
              </c:pt>
              <c:pt idx="2">
                <c:v>0.25</c:v>
              </c:pt>
              <c:pt idx="3">
                <c:v>0</c:v>
              </c:pt>
            </c:numLit>
          </c:val>
        </c:ser>
        <c:ser>
          <c:idx val="1"/>
          <c:order val="1"/>
          <c:tx>
            <c:v>Afrique (14%)</c:v>
          </c:tx>
          <c:spPr>
            <a:solidFill>
              <a:srgbClr val="CCB400"/>
            </a:solidFill>
            <a:ln>
              <a:noFill/>
            </a:ln>
          </c:spPr>
          <c:cat>
            <c:strLit>
              <c:ptCount val="4"/>
              <c:pt idx="0">
                <c:v>Secteur privé hors pétrole</c:v>
              </c:pt>
              <c:pt idx="1">
                <c:v>Secteur privé </c:v>
              </c:pt>
              <c:pt idx="2">
                <c:v>Secteur privé </c:v>
              </c:pt>
            </c:strLit>
          </c:cat>
          <c:val>
            <c:numLit>
              <c:formatCode>General</c:formatCode>
              <c:ptCount val="4"/>
              <c:pt idx="0">
                <c:v>0</c:v>
              </c:pt>
              <c:pt idx="1">
                <c:v>0.14000000000000001</c:v>
              </c:pt>
              <c:pt idx="2">
                <c:v>0</c:v>
              </c:pt>
              <c:pt idx="3">
                <c:v>0</c:v>
              </c:pt>
            </c:numLit>
          </c:val>
        </c:ser>
        <c:ser>
          <c:idx val="2"/>
          <c:order val="2"/>
          <c:tx>
            <c:v>Congo (5%)</c:v>
          </c:tx>
          <c:spPr>
            <a:solidFill>
              <a:srgbClr val="8CADAE"/>
            </a:solidFill>
            <a:ln>
              <a:noFill/>
            </a:ln>
          </c:spPr>
          <c:cat>
            <c:strLit>
              <c:ptCount val="4"/>
              <c:pt idx="0">
                <c:v>Secteur privé hors pétrole</c:v>
              </c:pt>
              <c:pt idx="1">
                <c:v>Secteur privé </c:v>
              </c:pt>
              <c:pt idx="2">
                <c:v>Secteur privé </c:v>
              </c:pt>
            </c:strLit>
          </c:cat>
          <c:val>
            <c:numLit>
              <c:formatCode>General</c:formatCode>
              <c:ptCount val="4"/>
              <c:pt idx="0">
                <c:v>5.0000000000000031E-2</c:v>
              </c:pt>
              <c:pt idx="1">
                <c:v>0</c:v>
              </c:pt>
              <c:pt idx="2">
                <c:v>0</c:v>
              </c:pt>
              <c:pt idx="3">
                <c:v>0</c:v>
              </c:pt>
            </c:numLit>
          </c:val>
        </c:ser>
        <c:overlap val="100"/>
        <c:axId val="93059328"/>
        <c:axId val="93057792"/>
      </c:barChart>
      <c:valAx>
        <c:axId val="93057792"/>
        <c:scaling>
          <c:orientation val="minMax"/>
        </c:scaling>
        <c:axPos val="l"/>
        <c:majorGridlines>
          <c:spPr>
            <a:ln w="9528">
              <a:solidFill>
                <a:srgbClr val="898989"/>
              </a:solidFill>
              <a:prstDash val="solid"/>
              <a:round/>
            </a:ln>
          </c:spPr>
        </c:majorGridlines>
        <c:numFmt formatCode="General" sourceLinked="0"/>
        <c:tickLblPos val="nextTo"/>
        <c:spPr>
          <a:noFill/>
          <a:ln w="9528">
            <a:solidFill>
              <a:srgbClr val="898989"/>
            </a:solidFill>
            <a:prstDash val="solid"/>
            <a:round/>
          </a:ln>
        </c:spPr>
        <c:txPr>
          <a:bodyPr lIns="0" tIns="0" rIns="0" bIns="0"/>
          <a:lstStyle/>
          <a:p>
            <a:pPr marL="0" marR="0" indent="0" defTabSz="914400" fontAlgn="auto" hangingPunct="1">
              <a:lnSpc>
                <a:spcPct val="100000"/>
              </a:lnSpc>
              <a:spcBef>
                <a:spcPts val="0"/>
              </a:spcBef>
              <a:spcAft>
                <a:spcPts val="0"/>
              </a:spcAft>
              <a:tabLst/>
              <a:defRPr lang="fr-FR" sz="1800" b="0" i="0" u="none" strike="noStrike" kern="1200" baseline="0">
                <a:solidFill>
                  <a:srgbClr val="000000"/>
                </a:solidFill>
                <a:latin typeface="Georgia"/>
                <a:ea typeface=""/>
                <a:cs typeface=""/>
              </a:defRPr>
            </a:pPr>
            <a:endParaRPr lang="fr-FR"/>
          </a:p>
        </c:txPr>
        <c:crossAx val="93059328"/>
        <c:crosses val="autoZero"/>
        <c:crossBetween val="between"/>
      </c:valAx>
      <c:catAx>
        <c:axId val="93059328"/>
        <c:scaling>
          <c:orientation val="minMax"/>
        </c:scaling>
        <c:axPos val="b"/>
        <c:numFmt formatCode="General" sourceLinked="0"/>
        <c:tickLblPos val="nextTo"/>
        <c:spPr>
          <a:noFill/>
          <a:ln w="9528">
            <a:solidFill>
              <a:srgbClr val="898989"/>
            </a:solidFill>
            <a:prstDash val="solid"/>
            <a:round/>
          </a:ln>
        </c:spPr>
        <c:txPr>
          <a:bodyPr lIns="0" tIns="0" rIns="0" bIns="0"/>
          <a:lstStyle/>
          <a:p>
            <a:pPr marL="0" marR="0" indent="0" defTabSz="914400" fontAlgn="auto" hangingPunct="1">
              <a:lnSpc>
                <a:spcPct val="100000"/>
              </a:lnSpc>
              <a:spcBef>
                <a:spcPts val="0"/>
              </a:spcBef>
              <a:spcAft>
                <a:spcPts val="0"/>
              </a:spcAft>
              <a:tabLst/>
              <a:defRPr lang="fr-FR" sz="1800" b="0" i="0" u="none" strike="noStrike" kern="1200" baseline="0">
                <a:solidFill>
                  <a:srgbClr val="000000"/>
                </a:solidFill>
                <a:latin typeface="Georgia"/>
                <a:ea typeface=""/>
                <a:cs typeface=""/>
              </a:defRPr>
            </a:pPr>
            <a:endParaRPr lang="fr-FR"/>
          </a:p>
        </c:txPr>
        <c:crossAx val="93057792"/>
        <c:crosses val="autoZero"/>
        <c:auto val="1"/>
        <c:lblAlgn val="ctr"/>
        <c:lblOffset val="100"/>
      </c:catAx>
      <c:spPr>
        <a:noFill/>
        <a:ln>
          <a:noFill/>
        </a:ln>
      </c:spPr>
    </c:plotArea>
    <c:legend>
      <c:legendPos val="r"/>
      <c:layout>
        <c:manualLayout>
          <c:xMode val="edge"/>
          <c:yMode val="edge"/>
          <c:x val="0.80055446693533439"/>
          <c:y val="0.21364740852289493"/>
        </c:manualLayout>
      </c:layout>
      <c:spPr>
        <a:noFill/>
        <a:ln>
          <a:noFill/>
        </a:ln>
      </c:spPr>
      <c:txPr>
        <a:bodyPr lIns="0" tIns="0" rIns="0" bIns="0"/>
        <a:lstStyle/>
        <a:p>
          <a:pPr marL="0" marR="0" indent="0" defTabSz="914400" fontAlgn="auto" hangingPunct="1">
            <a:lnSpc>
              <a:spcPct val="100000"/>
            </a:lnSpc>
            <a:spcBef>
              <a:spcPts val="0"/>
            </a:spcBef>
            <a:spcAft>
              <a:spcPts val="0"/>
            </a:spcAft>
            <a:tabLst/>
            <a:defRPr lang="fr-FR" sz="1800" b="0" i="0" u="none" strike="noStrike" kern="1200" baseline="0">
              <a:solidFill>
                <a:srgbClr val="000000"/>
              </a:solidFill>
              <a:latin typeface="Georgia"/>
              <a:ea typeface=""/>
              <a:cs typeface=""/>
            </a:defRPr>
          </a:pPr>
          <a:endParaRPr lang="fr-FR"/>
        </a:p>
      </c:txPr>
    </c:legend>
    <c:plotVisOnly val="1"/>
    <c:dispBlanksAs val="gap"/>
  </c:chart>
  <c:spPr>
    <a:noFill/>
    <a:ln>
      <a:noFill/>
    </a:ln>
  </c:spPr>
  <c:txPr>
    <a:bodyPr lIns="0" tIns="0" rIns="0" bIns="0"/>
    <a:lstStyle/>
    <a:p>
      <a:pPr marL="0" marR="0" indent="0" defTabSz="914400" fontAlgn="auto" hangingPunct="1">
        <a:lnSpc>
          <a:spcPct val="100000"/>
        </a:lnSpc>
        <a:spcBef>
          <a:spcPts val="0"/>
        </a:spcBef>
        <a:spcAft>
          <a:spcPts val="0"/>
        </a:spcAft>
        <a:tabLst/>
        <a:defRPr lang="fr-FR" sz="1800" b="0" i="0" u="none" strike="noStrike" kern="1200" baseline="0">
          <a:solidFill>
            <a:srgbClr val="000000"/>
          </a:solidFill>
          <a:latin typeface="Georgia"/>
          <a:ea typeface=""/>
          <a:cs typeface=""/>
        </a:defRPr>
      </a:pPr>
      <a:endParaRPr lang="fr-FR"/>
    </a:p>
  </c:txPr>
  <c:externalData r:id="rId1"/>
</c:chartSpace>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3AF0F-480F-4662-8FFA-D2CF0DAC55B3}"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fr-FR"/>
        </a:p>
      </dgm:t>
    </dgm:pt>
    <dgm:pt modelId="{2D3C4486-9EEA-4BF4-BA26-29E4C849BBCE}">
      <dgm:prSet phldrT="[Texte]" custT="1"/>
      <dgm:spPr>
        <a:solidFill>
          <a:srgbClr val="FF0000">
            <a:alpha val="90000"/>
          </a:srgbClr>
        </a:solidFill>
      </dgm:spPr>
      <dgm:t>
        <a:bodyPr vert="vert270"/>
        <a:lstStyle/>
        <a:p>
          <a:r>
            <a:rPr lang="fr-FR" sz="2000" b="1" dirty="0" smtClean="0">
              <a:latin typeface="Calibri" pitchFamily="34" charset="0"/>
            </a:rPr>
            <a:t>MODERNIZATION</a:t>
          </a:r>
          <a:endParaRPr lang="fr-FR" sz="2000" b="1" dirty="0" smtClean="0">
            <a:latin typeface="Calibri" pitchFamily="34" charset="0"/>
          </a:endParaRPr>
        </a:p>
        <a:p>
          <a:r>
            <a:rPr lang="fr-FR" sz="2000" b="1" dirty="0" smtClean="0">
              <a:latin typeface="Calibri" pitchFamily="34" charset="0"/>
            </a:rPr>
            <a:t>INDUSTRIALIZATION</a:t>
          </a:r>
          <a:endParaRPr lang="fr-FR" sz="2000" b="1" dirty="0">
            <a:latin typeface="Calibri" pitchFamily="34" charset="0"/>
          </a:endParaRPr>
        </a:p>
      </dgm:t>
    </dgm:pt>
    <dgm:pt modelId="{17A70949-3410-4D27-9363-6B489172B027}" type="parTrans" cxnId="{C8C946BC-508D-4667-AAA7-A14A288B6AD8}">
      <dgm:prSet/>
      <dgm:spPr/>
      <dgm:t>
        <a:bodyPr/>
        <a:lstStyle/>
        <a:p>
          <a:endParaRPr lang="fr-FR"/>
        </a:p>
      </dgm:t>
    </dgm:pt>
    <dgm:pt modelId="{6A7807B1-6042-4949-9938-C4F2EF8E5B0C}" type="sibTrans" cxnId="{C8C946BC-508D-4667-AAA7-A14A288B6AD8}">
      <dgm:prSet/>
      <dgm:spPr/>
      <dgm:t>
        <a:bodyPr/>
        <a:lstStyle/>
        <a:p>
          <a:endParaRPr lang="fr-FR"/>
        </a:p>
      </dgm:t>
    </dgm:pt>
    <dgm:pt modelId="{39351A41-DC49-4C8A-A026-C9CAF472953D}">
      <dgm:prSet phldrT="[Texte]" custT="1"/>
      <dgm:spPr>
        <a:solidFill>
          <a:srgbClr val="00CC00"/>
        </a:solidFill>
      </dgm:spPr>
      <dgm:t>
        <a:bodyPr/>
        <a:lstStyle/>
        <a:p>
          <a:r>
            <a:rPr lang="fr-FR" sz="2400" b="1" dirty="0" smtClean="0">
              <a:solidFill>
                <a:schemeClr val="tx1"/>
              </a:solidFill>
              <a:latin typeface="Calibri" pitchFamily="34" charset="0"/>
            </a:rPr>
            <a:t>National </a:t>
          </a:r>
          <a:r>
            <a:rPr lang="fr-FR" sz="2400" b="1" dirty="0" err="1" smtClean="0">
              <a:solidFill>
                <a:schemeClr val="tx1"/>
              </a:solidFill>
              <a:latin typeface="Calibri" pitchFamily="34" charset="0"/>
            </a:rPr>
            <a:t>Development</a:t>
          </a:r>
          <a:r>
            <a:rPr lang="fr-FR" sz="2400" b="1" dirty="0" smtClean="0">
              <a:solidFill>
                <a:schemeClr val="tx1"/>
              </a:solidFill>
              <a:latin typeface="Calibri" pitchFamily="34" charset="0"/>
            </a:rPr>
            <a:t> Plan</a:t>
          </a:r>
          <a:endParaRPr lang="fr-FR" sz="2400" b="1" dirty="0">
            <a:solidFill>
              <a:schemeClr val="tx1"/>
            </a:solidFill>
            <a:latin typeface="Calibri" pitchFamily="34" charset="0"/>
          </a:endParaRPr>
        </a:p>
      </dgm:t>
    </dgm:pt>
    <dgm:pt modelId="{7601DBDE-160E-463C-844C-286096DB1B67}" type="parTrans" cxnId="{605A7EF0-28D6-4219-8E0C-DED54333D3BE}">
      <dgm:prSet/>
      <dgm:spPr/>
      <dgm:t>
        <a:bodyPr/>
        <a:lstStyle/>
        <a:p>
          <a:endParaRPr lang="fr-FR"/>
        </a:p>
      </dgm:t>
    </dgm:pt>
    <dgm:pt modelId="{2F9F67EB-2393-4466-90E6-A73CB4175D6E}" type="sibTrans" cxnId="{605A7EF0-28D6-4219-8E0C-DED54333D3BE}">
      <dgm:prSet/>
      <dgm:spPr/>
      <dgm:t>
        <a:bodyPr/>
        <a:lstStyle/>
        <a:p>
          <a:endParaRPr lang="fr-FR"/>
        </a:p>
      </dgm:t>
    </dgm:pt>
    <dgm:pt modelId="{680073F8-71CA-4C2F-A7E5-F5E03F973D38}">
      <dgm:prSet phldrT="[Texte]" custT="1"/>
      <dgm:spPr>
        <a:solidFill>
          <a:srgbClr val="66FF33">
            <a:alpha val="90000"/>
          </a:srgbClr>
        </a:solidFill>
      </dgm:spPr>
      <dgm:t>
        <a:bodyPr/>
        <a:lstStyle/>
        <a:p>
          <a:r>
            <a:rPr lang="fr-FR" sz="2000" b="1" dirty="0" smtClean="0"/>
            <a:t>GROWTH</a:t>
          </a:r>
          <a:endParaRPr lang="fr-FR" sz="2000" b="1" dirty="0"/>
        </a:p>
      </dgm:t>
    </dgm:pt>
    <dgm:pt modelId="{638FE7A0-4646-47F5-8F11-A1BF290A57FE}" type="parTrans" cxnId="{15763673-DB69-4B15-8827-981B6D0C93BF}">
      <dgm:prSet/>
      <dgm:spPr/>
      <dgm:t>
        <a:bodyPr/>
        <a:lstStyle/>
        <a:p>
          <a:endParaRPr lang="fr-FR"/>
        </a:p>
      </dgm:t>
    </dgm:pt>
    <dgm:pt modelId="{70A1336C-ABFF-4890-B73B-DB05AFC015D7}" type="sibTrans" cxnId="{15763673-DB69-4B15-8827-981B6D0C93BF}">
      <dgm:prSet/>
      <dgm:spPr/>
      <dgm:t>
        <a:bodyPr/>
        <a:lstStyle/>
        <a:p>
          <a:endParaRPr lang="fr-FR"/>
        </a:p>
      </dgm:t>
    </dgm:pt>
    <dgm:pt modelId="{51064D35-2DA5-47D5-9600-2558D264DC6C}">
      <dgm:prSet phldrT="[Texte]" custT="1"/>
      <dgm:spPr>
        <a:solidFill>
          <a:srgbClr val="66FF33">
            <a:alpha val="90000"/>
          </a:srgbClr>
        </a:solidFill>
      </dgm:spPr>
      <dgm:t>
        <a:bodyPr/>
        <a:lstStyle/>
        <a:p>
          <a:r>
            <a:rPr lang="fr-FR" sz="2000" b="1" dirty="0" smtClean="0">
              <a:latin typeface="Calibri" pitchFamily="34" charset="0"/>
            </a:rPr>
            <a:t>DIVERSIFICATION</a:t>
          </a:r>
        </a:p>
        <a:p>
          <a:r>
            <a:rPr lang="fr-FR" sz="2000" b="1" dirty="0" smtClean="0">
              <a:latin typeface="Calibri" pitchFamily="34" charset="0"/>
            </a:rPr>
            <a:t>THROUGH CLUSTERS</a:t>
          </a:r>
        </a:p>
        <a:p>
          <a:r>
            <a:rPr lang="fr-FR" sz="2000" b="1" dirty="0" smtClean="0">
              <a:latin typeface="Calibri" pitchFamily="34" charset="0"/>
            </a:rPr>
            <a:t>POLICY</a:t>
          </a:r>
          <a:endParaRPr lang="fr-FR" sz="2000" b="1" dirty="0">
            <a:latin typeface="Calibri" pitchFamily="34" charset="0"/>
          </a:endParaRPr>
        </a:p>
      </dgm:t>
    </dgm:pt>
    <dgm:pt modelId="{4908D574-5E09-4CF0-9AB3-85CDC8474CF1}" type="parTrans" cxnId="{BD335606-E240-4BE9-AEAE-EF2ADE48E97B}">
      <dgm:prSet/>
      <dgm:spPr/>
      <dgm:t>
        <a:bodyPr/>
        <a:lstStyle/>
        <a:p>
          <a:endParaRPr lang="fr-FR"/>
        </a:p>
      </dgm:t>
    </dgm:pt>
    <dgm:pt modelId="{4275DD3D-219A-42EF-B74E-8BF10A0C07F8}" type="sibTrans" cxnId="{BD335606-E240-4BE9-AEAE-EF2ADE48E97B}">
      <dgm:prSet/>
      <dgm:spPr/>
      <dgm:t>
        <a:bodyPr/>
        <a:lstStyle/>
        <a:p>
          <a:endParaRPr lang="fr-FR"/>
        </a:p>
      </dgm:t>
    </dgm:pt>
    <dgm:pt modelId="{8F3B74CE-5A48-4A70-85D5-19FA17839239}">
      <dgm:prSet/>
      <dgm:spPr>
        <a:solidFill>
          <a:srgbClr val="00B0F0"/>
        </a:solidFill>
      </dgm:spPr>
      <dgm:t>
        <a:bodyPr/>
        <a:lstStyle/>
        <a:p>
          <a:endParaRPr lang="fr-FR"/>
        </a:p>
      </dgm:t>
    </dgm:pt>
    <dgm:pt modelId="{FA3056F1-77B8-4393-BA07-750DA3A2410A}" type="parTrans" cxnId="{500786BC-B92E-4A21-9FE4-AF03F347E030}">
      <dgm:prSet/>
      <dgm:spPr/>
      <dgm:t>
        <a:bodyPr/>
        <a:lstStyle/>
        <a:p>
          <a:endParaRPr lang="fr-FR"/>
        </a:p>
      </dgm:t>
    </dgm:pt>
    <dgm:pt modelId="{5842826C-A358-44A0-88DB-DF7953B234BD}" type="sibTrans" cxnId="{500786BC-B92E-4A21-9FE4-AF03F347E030}">
      <dgm:prSet/>
      <dgm:spPr/>
      <dgm:t>
        <a:bodyPr/>
        <a:lstStyle/>
        <a:p>
          <a:endParaRPr lang="fr-FR"/>
        </a:p>
      </dgm:t>
    </dgm:pt>
    <dgm:pt modelId="{D00AFB8E-36C7-4C84-B168-1E7C426A3884}">
      <dgm:prSet phldrT="[Texte]" custT="1"/>
      <dgm:spPr>
        <a:solidFill>
          <a:schemeClr val="accent2">
            <a:lumMod val="60000"/>
            <a:lumOff val="40000"/>
          </a:schemeClr>
        </a:solidFill>
      </dgm:spPr>
      <dgm:t>
        <a:bodyPr/>
        <a:lstStyle/>
        <a:p>
          <a:r>
            <a:rPr lang="fr-FR" sz="2800" b="1" dirty="0" smtClean="0">
              <a:solidFill>
                <a:schemeClr val="tx1"/>
              </a:solidFill>
            </a:rPr>
            <a:t>THE PATH FOR FUTURE</a:t>
          </a:r>
          <a:endParaRPr lang="fr-FR" sz="2800" b="1" dirty="0">
            <a:solidFill>
              <a:schemeClr val="tx1"/>
            </a:solidFill>
          </a:endParaRPr>
        </a:p>
      </dgm:t>
    </dgm:pt>
    <dgm:pt modelId="{FDDC5210-D99D-4F4F-B685-D68AE7091338}" type="sibTrans" cxnId="{18A5644B-21D8-46C6-90CE-5C1DC0C3B570}">
      <dgm:prSet/>
      <dgm:spPr/>
      <dgm:t>
        <a:bodyPr/>
        <a:lstStyle/>
        <a:p>
          <a:endParaRPr lang="fr-FR"/>
        </a:p>
      </dgm:t>
    </dgm:pt>
    <dgm:pt modelId="{353944F6-A479-4135-8ED2-2CB2FB98F61D}" type="parTrans" cxnId="{18A5644B-21D8-46C6-90CE-5C1DC0C3B570}">
      <dgm:prSet/>
      <dgm:spPr/>
      <dgm:t>
        <a:bodyPr/>
        <a:lstStyle/>
        <a:p>
          <a:endParaRPr lang="fr-FR"/>
        </a:p>
      </dgm:t>
    </dgm:pt>
    <dgm:pt modelId="{3B204E40-F5F8-4967-B5ED-9966443B36F9}" type="pres">
      <dgm:prSet presAssocID="{F933AF0F-480F-4662-8FFA-D2CF0DAC55B3}" presName="Name0" presStyleCnt="0">
        <dgm:presLayoutVars>
          <dgm:chMax val="3"/>
          <dgm:chPref val="1"/>
          <dgm:dir/>
          <dgm:animLvl val="lvl"/>
          <dgm:resizeHandles/>
        </dgm:presLayoutVars>
      </dgm:prSet>
      <dgm:spPr/>
      <dgm:t>
        <a:bodyPr/>
        <a:lstStyle/>
        <a:p>
          <a:endParaRPr lang="fr-FR"/>
        </a:p>
      </dgm:t>
    </dgm:pt>
    <dgm:pt modelId="{01A155CA-EAB4-425D-A6A1-3369D42CF3FB}" type="pres">
      <dgm:prSet presAssocID="{F933AF0F-480F-4662-8FFA-D2CF0DAC55B3}" presName="outerBox" presStyleCnt="0"/>
      <dgm:spPr/>
    </dgm:pt>
    <dgm:pt modelId="{18F8F7B9-562E-41B6-A9B8-BCBAD8D97EE0}" type="pres">
      <dgm:prSet presAssocID="{F933AF0F-480F-4662-8FFA-D2CF0DAC55B3}" presName="outerBoxParent" presStyleLbl="node1" presStyleIdx="0" presStyleCnt="3"/>
      <dgm:spPr/>
      <dgm:t>
        <a:bodyPr/>
        <a:lstStyle/>
        <a:p>
          <a:endParaRPr lang="fr-FR"/>
        </a:p>
      </dgm:t>
    </dgm:pt>
    <dgm:pt modelId="{7A6D5103-5154-4553-B100-F71DF48F3395}" type="pres">
      <dgm:prSet presAssocID="{F933AF0F-480F-4662-8FFA-D2CF0DAC55B3}" presName="outerBoxChildren" presStyleCnt="0"/>
      <dgm:spPr/>
    </dgm:pt>
    <dgm:pt modelId="{D79BDF8F-78B6-4FD0-A4D3-B847F90E23BF}" type="pres">
      <dgm:prSet presAssocID="{2D3C4486-9EEA-4BF4-BA26-29E4C849BBCE}" presName="oChild" presStyleLbl="fgAcc1" presStyleIdx="0" presStyleCnt="3" custScaleY="271219" custLinFactNeighborX="-5556" custLinFactNeighborY="-24223">
        <dgm:presLayoutVars>
          <dgm:bulletEnabled val="1"/>
        </dgm:presLayoutVars>
      </dgm:prSet>
      <dgm:spPr/>
      <dgm:t>
        <a:bodyPr/>
        <a:lstStyle/>
        <a:p>
          <a:endParaRPr lang="fr-FR"/>
        </a:p>
      </dgm:t>
    </dgm:pt>
    <dgm:pt modelId="{AE44DDE1-DD5A-499A-AAED-B016CCD1C1AF}" type="pres">
      <dgm:prSet presAssocID="{F933AF0F-480F-4662-8FFA-D2CF0DAC55B3}" presName="middleBox" presStyleCnt="0"/>
      <dgm:spPr/>
    </dgm:pt>
    <dgm:pt modelId="{5A0A682A-E908-420C-9A38-24F7F208A4E5}" type="pres">
      <dgm:prSet presAssocID="{F933AF0F-480F-4662-8FFA-D2CF0DAC55B3}" presName="middleBoxParent" presStyleLbl="node1" presStyleIdx="1" presStyleCnt="3" custLinFactNeighborX="-1075" custLinFactNeighborY="-10814"/>
      <dgm:spPr/>
      <dgm:t>
        <a:bodyPr/>
        <a:lstStyle/>
        <a:p>
          <a:endParaRPr lang="fr-FR"/>
        </a:p>
      </dgm:t>
    </dgm:pt>
    <dgm:pt modelId="{0011CC93-396E-434A-A0E6-3EA03959DF01}" type="pres">
      <dgm:prSet presAssocID="{F933AF0F-480F-4662-8FFA-D2CF0DAC55B3}" presName="middleBoxChildren" presStyleCnt="0"/>
      <dgm:spPr/>
    </dgm:pt>
    <dgm:pt modelId="{94A9C856-AF67-4A89-8EEA-BA7BF107ABCC}" type="pres">
      <dgm:prSet presAssocID="{680073F8-71CA-4C2F-A7E5-F5E03F973D38}" presName="mChild" presStyleLbl="fgAcc1" presStyleIdx="1" presStyleCnt="3" custScaleX="179571" custLinFactY="-105119" custLinFactNeighborX="32662" custLinFactNeighborY="-200000">
        <dgm:presLayoutVars>
          <dgm:bulletEnabled val="1"/>
        </dgm:presLayoutVars>
      </dgm:prSet>
      <dgm:spPr/>
      <dgm:t>
        <a:bodyPr/>
        <a:lstStyle/>
        <a:p>
          <a:endParaRPr lang="fr-FR"/>
        </a:p>
      </dgm:t>
    </dgm:pt>
    <dgm:pt modelId="{7E3B0AE5-D85E-4C42-81EB-2FAF252AF8A4}" type="pres">
      <dgm:prSet presAssocID="{70A1336C-ABFF-4890-B73B-DB05AFC015D7}" presName="middleSibTrans" presStyleCnt="0"/>
      <dgm:spPr/>
    </dgm:pt>
    <dgm:pt modelId="{1A1D50CE-0AAA-4544-B4B5-801F11E74BA1}" type="pres">
      <dgm:prSet presAssocID="{51064D35-2DA5-47D5-9600-2558D264DC6C}" presName="mChild" presStyleLbl="fgAcc1" presStyleIdx="2" presStyleCnt="3" custScaleX="179571" custLinFactX="117608" custLinFactY="-205119" custLinFactNeighborX="200000" custLinFactNeighborY="-300000">
        <dgm:presLayoutVars>
          <dgm:bulletEnabled val="1"/>
        </dgm:presLayoutVars>
      </dgm:prSet>
      <dgm:spPr/>
      <dgm:t>
        <a:bodyPr/>
        <a:lstStyle/>
        <a:p>
          <a:endParaRPr lang="fr-FR"/>
        </a:p>
      </dgm:t>
    </dgm:pt>
    <dgm:pt modelId="{E7E4B3DF-5A2D-4D51-BD91-2406C159ACF3}" type="pres">
      <dgm:prSet presAssocID="{F933AF0F-480F-4662-8FFA-D2CF0DAC55B3}" presName="centerBox" presStyleCnt="0"/>
      <dgm:spPr/>
    </dgm:pt>
    <dgm:pt modelId="{517887FB-598D-4193-874C-A165F631529E}" type="pres">
      <dgm:prSet presAssocID="{F933AF0F-480F-4662-8FFA-D2CF0DAC55B3}" presName="centerBoxParent" presStyleLbl="node1" presStyleIdx="2" presStyleCnt="3" custScaleX="130030" custLinFactNeighborX="-20120" custLinFactNeighborY="-2309"/>
      <dgm:spPr/>
      <dgm:t>
        <a:bodyPr/>
        <a:lstStyle/>
        <a:p>
          <a:endParaRPr lang="fr-FR"/>
        </a:p>
      </dgm:t>
    </dgm:pt>
  </dgm:ptLst>
  <dgm:cxnLst>
    <dgm:cxn modelId="{18A5644B-21D8-46C6-90CE-5C1DC0C3B570}" srcId="{F933AF0F-480F-4662-8FFA-D2CF0DAC55B3}" destId="{D00AFB8E-36C7-4C84-B168-1E7C426A3884}" srcOrd="0" destOrd="0" parTransId="{353944F6-A479-4135-8ED2-2CB2FB98F61D}" sibTransId="{FDDC5210-D99D-4F4F-B685-D68AE7091338}"/>
    <dgm:cxn modelId="{9F3F090E-1787-4875-8D63-954ABE1745B5}" type="presOf" srcId="{2D3C4486-9EEA-4BF4-BA26-29E4C849BBCE}" destId="{D79BDF8F-78B6-4FD0-A4D3-B847F90E23BF}" srcOrd="0" destOrd="0" presId="urn:microsoft.com/office/officeart/2005/8/layout/target2"/>
    <dgm:cxn modelId="{7EF0CE66-0D32-4DD4-9282-F07AE80AFEDB}" type="presOf" srcId="{39351A41-DC49-4C8A-A026-C9CAF472953D}" destId="{5A0A682A-E908-420C-9A38-24F7F208A4E5}" srcOrd="0" destOrd="0" presId="urn:microsoft.com/office/officeart/2005/8/layout/target2"/>
    <dgm:cxn modelId="{C5A47694-C92A-4BF1-B800-D440B088748F}" type="presOf" srcId="{F933AF0F-480F-4662-8FFA-D2CF0DAC55B3}" destId="{3B204E40-F5F8-4967-B5ED-9966443B36F9}" srcOrd="0" destOrd="0" presId="urn:microsoft.com/office/officeart/2005/8/layout/target2"/>
    <dgm:cxn modelId="{473662CF-1249-49CF-9356-9F0E8DE87CEF}" type="presOf" srcId="{8F3B74CE-5A48-4A70-85D5-19FA17839239}" destId="{517887FB-598D-4193-874C-A165F631529E}" srcOrd="0" destOrd="0" presId="urn:microsoft.com/office/officeart/2005/8/layout/target2"/>
    <dgm:cxn modelId="{500786BC-B92E-4A21-9FE4-AF03F347E030}" srcId="{F933AF0F-480F-4662-8FFA-D2CF0DAC55B3}" destId="{8F3B74CE-5A48-4A70-85D5-19FA17839239}" srcOrd="2" destOrd="0" parTransId="{FA3056F1-77B8-4393-BA07-750DA3A2410A}" sibTransId="{5842826C-A358-44A0-88DB-DF7953B234BD}"/>
    <dgm:cxn modelId="{BD335606-E240-4BE9-AEAE-EF2ADE48E97B}" srcId="{39351A41-DC49-4C8A-A026-C9CAF472953D}" destId="{51064D35-2DA5-47D5-9600-2558D264DC6C}" srcOrd="1" destOrd="0" parTransId="{4908D574-5E09-4CF0-9AB3-85CDC8474CF1}" sibTransId="{4275DD3D-219A-42EF-B74E-8BF10A0C07F8}"/>
    <dgm:cxn modelId="{0104DB8E-1028-4339-814B-52850BDAAD2B}" type="presOf" srcId="{51064D35-2DA5-47D5-9600-2558D264DC6C}" destId="{1A1D50CE-0AAA-4544-B4B5-801F11E74BA1}" srcOrd="0" destOrd="0" presId="urn:microsoft.com/office/officeart/2005/8/layout/target2"/>
    <dgm:cxn modelId="{E439F11A-1AD3-4790-B4C1-BC7304922437}" type="presOf" srcId="{D00AFB8E-36C7-4C84-B168-1E7C426A3884}" destId="{18F8F7B9-562E-41B6-A9B8-BCBAD8D97EE0}" srcOrd="0" destOrd="0" presId="urn:microsoft.com/office/officeart/2005/8/layout/target2"/>
    <dgm:cxn modelId="{771BE847-9E88-4D03-BE2E-3FA94127BE91}" type="presOf" srcId="{680073F8-71CA-4C2F-A7E5-F5E03F973D38}" destId="{94A9C856-AF67-4A89-8EEA-BA7BF107ABCC}" srcOrd="0" destOrd="0" presId="urn:microsoft.com/office/officeart/2005/8/layout/target2"/>
    <dgm:cxn modelId="{C8C946BC-508D-4667-AAA7-A14A288B6AD8}" srcId="{D00AFB8E-36C7-4C84-B168-1E7C426A3884}" destId="{2D3C4486-9EEA-4BF4-BA26-29E4C849BBCE}" srcOrd="0" destOrd="0" parTransId="{17A70949-3410-4D27-9363-6B489172B027}" sibTransId="{6A7807B1-6042-4949-9938-C4F2EF8E5B0C}"/>
    <dgm:cxn modelId="{605A7EF0-28D6-4219-8E0C-DED54333D3BE}" srcId="{F933AF0F-480F-4662-8FFA-D2CF0DAC55B3}" destId="{39351A41-DC49-4C8A-A026-C9CAF472953D}" srcOrd="1" destOrd="0" parTransId="{7601DBDE-160E-463C-844C-286096DB1B67}" sibTransId="{2F9F67EB-2393-4466-90E6-A73CB4175D6E}"/>
    <dgm:cxn modelId="{15763673-DB69-4B15-8827-981B6D0C93BF}" srcId="{39351A41-DC49-4C8A-A026-C9CAF472953D}" destId="{680073F8-71CA-4C2F-A7E5-F5E03F973D38}" srcOrd="0" destOrd="0" parTransId="{638FE7A0-4646-47F5-8F11-A1BF290A57FE}" sibTransId="{70A1336C-ABFF-4890-B73B-DB05AFC015D7}"/>
    <dgm:cxn modelId="{CEF61542-1260-4E45-8146-91D79994A4E4}" type="presParOf" srcId="{3B204E40-F5F8-4967-B5ED-9966443B36F9}" destId="{01A155CA-EAB4-425D-A6A1-3369D42CF3FB}" srcOrd="0" destOrd="0" presId="urn:microsoft.com/office/officeart/2005/8/layout/target2"/>
    <dgm:cxn modelId="{B9DFA7E0-39D9-494B-9AE5-8E4D05D41C3C}" type="presParOf" srcId="{01A155CA-EAB4-425D-A6A1-3369D42CF3FB}" destId="{18F8F7B9-562E-41B6-A9B8-BCBAD8D97EE0}" srcOrd="0" destOrd="0" presId="urn:microsoft.com/office/officeart/2005/8/layout/target2"/>
    <dgm:cxn modelId="{7B4F1E7C-5CAA-4BC3-8696-6057F5A7C2C8}" type="presParOf" srcId="{01A155CA-EAB4-425D-A6A1-3369D42CF3FB}" destId="{7A6D5103-5154-4553-B100-F71DF48F3395}" srcOrd="1" destOrd="0" presId="urn:microsoft.com/office/officeart/2005/8/layout/target2"/>
    <dgm:cxn modelId="{7815ACA0-9914-4718-819A-EDE242F1D400}" type="presParOf" srcId="{7A6D5103-5154-4553-B100-F71DF48F3395}" destId="{D79BDF8F-78B6-4FD0-A4D3-B847F90E23BF}" srcOrd="0" destOrd="0" presId="urn:microsoft.com/office/officeart/2005/8/layout/target2"/>
    <dgm:cxn modelId="{8F6F3FDE-6A66-43A7-A4BE-7B4BD4E5DD1A}" type="presParOf" srcId="{3B204E40-F5F8-4967-B5ED-9966443B36F9}" destId="{AE44DDE1-DD5A-499A-AAED-B016CCD1C1AF}" srcOrd="1" destOrd="0" presId="urn:microsoft.com/office/officeart/2005/8/layout/target2"/>
    <dgm:cxn modelId="{6744A3ED-F2EA-4737-A967-A61F7C6EE739}" type="presParOf" srcId="{AE44DDE1-DD5A-499A-AAED-B016CCD1C1AF}" destId="{5A0A682A-E908-420C-9A38-24F7F208A4E5}" srcOrd="0" destOrd="0" presId="urn:microsoft.com/office/officeart/2005/8/layout/target2"/>
    <dgm:cxn modelId="{70FC0B70-F5C9-4D49-B14A-22C2EA96387A}" type="presParOf" srcId="{AE44DDE1-DD5A-499A-AAED-B016CCD1C1AF}" destId="{0011CC93-396E-434A-A0E6-3EA03959DF01}" srcOrd="1" destOrd="0" presId="urn:microsoft.com/office/officeart/2005/8/layout/target2"/>
    <dgm:cxn modelId="{79E48005-8DF1-4360-895F-6EF3C5333733}" type="presParOf" srcId="{0011CC93-396E-434A-A0E6-3EA03959DF01}" destId="{94A9C856-AF67-4A89-8EEA-BA7BF107ABCC}" srcOrd="0" destOrd="0" presId="urn:microsoft.com/office/officeart/2005/8/layout/target2"/>
    <dgm:cxn modelId="{E9EB1970-C6CE-422B-9547-C2B8352680A6}" type="presParOf" srcId="{0011CC93-396E-434A-A0E6-3EA03959DF01}" destId="{7E3B0AE5-D85E-4C42-81EB-2FAF252AF8A4}" srcOrd="1" destOrd="0" presId="urn:microsoft.com/office/officeart/2005/8/layout/target2"/>
    <dgm:cxn modelId="{D12A1C08-2474-49E4-957B-DE29048A8D9F}" type="presParOf" srcId="{0011CC93-396E-434A-A0E6-3EA03959DF01}" destId="{1A1D50CE-0AAA-4544-B4B5-801F11E74BA1}" srcOrd="2" destOrd="0" presId="urn:microsoft.com/office/officeart/2005/8/layout/target2"/>
    <dgm:cxn modelId="{C2A4C737-733A-4316-B00D-E949C51ED45E}" type="presParOf" srcId="{3B204E40-F5F8-4967-B5ED-9966443B36F9}" destId="{E7E4B3DF-5A2D-4D51-BD91-2406C159ACF3}" srcOrd="2" destOrd="0" presId="urn:microsoft.com/office/officeart/2005/8/layout/target2"/>
    <dgm:cxn modelId="{589DA9C2-D7E8-4F3F-BAC2-3F135D966BE9}" type="presParOf" srcId="{E7E4B3DF-5A2D-4D51-BD91-2406C159ACF3}" destId="{517887FB-598D-4193-874C-A165F631529E}" srcOrd="0" destOrd="0" presId="urn:microsoft.com/office/officeart/2005/8/layout/target2"/>
  </dgm:cxnLst>
  <dgm:bg>
    <a:solidFill>
      <a:schemeClr val="accent2">
        <a:lumMod val="60000"/>
        <a:lumOff val="40000"/>
      </a:schemeClr>
    </a:solid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A30B1A-6582-4B9A-8215-A190B573A5C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DCDE0EDC-BF8F-4BC1-AF3F-24949F73E85B}">
      <dgm:prSet phldrT="[Texte]" custT="1"/>
      <dgm:spPr>
        <a:solidFill>
          <a:srgbClr val="FF0000"/>
        </a:solidFill>
      </dgm:spPr>
      <dgm:t>
        <a:bodyPr/>
        <a:lstStyle/>
        <a:p>
          <a:r>
            <a:rPr lang="fr-FR" sz="2000" b="1" dirty="0" smtClean="0">
              <a:solidFill>
                <a:schemeClr val="tx1"/>
              </a:solidFill>
              <a:latin typeface="Calibri" pitchFamily="34" charset="0"/>
            </a:rPr>
            <a:t>PROMOTION </a:t>
          </a:r>
          <a:r>
            <a:rPr lang="fr-FR" sz="2000" b="1" dirty="0" smtClean="0">
              <a:solidFill>
                <a:schemeClr val="tx1"/>
              </a:solidFill>
              <a:latin typeface="Calibri" pitchFamily="34" charset="0"/>
            </a:rPr>
            <a:t>OF</a:t>
          </a:r>
          <a:endParaRPr lang="fr-FR" sz="2000" b="1" dirty="0" smtClean="0">
            <a:solidFill>
              <a:schemeClr val="tx1"/>
            </a:solidFill>
            <a:latin typeface="Calibri"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fr-FR" sz="2000" b="1" dirty="0" smtClean="0">
              <a:solidFill>
                <a:schemeClr val="tx1"/>
              </a:solidFill>
              <a:latin typeface="Calibri" pitchFamily="34" charset="0"/>
            </a:rPr>
            <a:t>PRIVATE SECTOR</a:t>
          </a:r>
          <a:endParaRPr lang="fr-FR" sz="2000" b="1" dirty="0">
            <a:solidFill>
              <a:schemeClr val="tx1"/>
            </a:solidFill>
          </a:endParaRPr>
        </a:p>
      </dgm:t>
    </dgm:pt>
    <dgm:pt modelId="{0809EAC4-F90B-4126-A93C-A44B38288EE6}" type="parTrans" cxnId="{D4DF9F08-0753-4A7C-928C-5A8882A03BC6}">
      <dgm:prSet/>
      <dgm:spPr/>
      <dgm:t>
        <a:bodyPr/>
        <a:lstStyle/>
        <a:p>
          <a:endParaRPr lang="fr-FR"/>
        </a:p>
      </dgm:t>
    </dgm:pt>
    <dgm:pt modelId="{4F6971C9-5E1F-4894-AA5C-4723FBD07CC0}" type="sibTrans" cxnId="{D4DF9F08-0753-4A7C-928C-5A8882A03BC6}">
      <dgm:prSet/>
      <dgm:spPr/>
      <dgm:t>
        <a:bodyPr/>
        <a:lstStyle/>
        <a:p>
          <a:endParaRPr lang="fr-FR"/>
        </a:p>
      </dgm:t>
    </dgm:pt>
    <dgm:pt modelId="{EC369187-4725-47B3-92C0-2EC6239F634B}">
      <dgm:prSet phldrT="[Texte]" custT="1"/>
      <dgm:spPr>
        <a:solidFill>
          <a:srgbClr val="00CC00"/>
        </a:solidFill>
      </dgm:spPr>
      <dgm:t>
        <a:bodyPr/>
        <a:lstStyle/>
        <a:p>
          <a:pPr algn="ctr"/>
          <a:endParaRPr lang="fr-FR" sz="2000" dirty="0" smtClean="0">
            <a:solidFill>
              <a:schemeClr val="tx1"/>
            </a:solidFill>
          </a:endParaRPr>
        </a:p>
        <a:p>
          <a:pPr algn="l"/>
          <a:r>
            <a:rPr lang="fr-FR" sz="2000" b="1" dirty="0" smtClean="0">
              <a:solidFill>
                <a:schemeClr val="tx1"/>
              </a:solidFill>
              <a:latin typeface="Calibri" pitchFamily="34" charset="0"/>
            </a:rPr>
            <a:t>- </a:t>
          </a:r>
          <a:r>
            <a:rPr lang="fr-FR" sz="2000" b="1" dirty="0" smtClean="0">
              <a:solidFill>
                <a:schemeClr val="tx1"/>
              </a:solidFill>
              <a:latin typeface="Calibri" pitchFamily="34" charset="0"/>
            </a:rPr>
            <a:t>INDUSTRIALIZATION</a:t>
          </a:r>
          <a:endParaRPr lang="fr-FR" sz="2000" b="1" dirty="0" smtClean="0">
            <a:solidFill>
              <a:schemeClr val="tx1"/>
            </a:solidFill>
            <a:latin typeface="Calibri" pitchFamily="34" charset="0"/>
          </a:endParaRPr>
        </a:p>
        <a:p>
          <a:pPr algn="ctr"/>
          <a:endParaRPr lang="fr-FR" sz="2000" dirty="0"/>
        </a:p>
      </dgm:t>
    </dgm:pt>
    <dgm:pt modelId="{86ECEC2C-A359-48EB-AACE-8964017029EC}" type="parTrans" cxnId="{99BF8262-A095-4895-B4DB-9E2A4BA58690}">
      <dgm:prSet/>
      <dgm:spPr>
        <a:solidFill>
          <a:schemeClr val="tx1"/>
        </a:solidFill>
      </dgm:spPr>
      <dgm:t>
        <a:bodyPr/>
        <a:lstStyle/>
        <a:p>
          <a:endParaRPr lang="fr-FR"/>
        </a:p>
      </dgm:t>
    </dgm:pt>
    <dgm:pt modelId="{745728FB-1CA1-43EC-AE7F-417B2494A9A3}" type="sibTrans" cxnId="{99BF8262-A095-4895-B4DB-9E2A4BA58690}">
      <dgm:prSet/>
      <dgm:spPr/>
      <dgm:t>
        <a:bodyPr/>
        <a:lstStyle/>
        <a:p>
          <a:endParaRPr lang="fr-FR"/>
        </a:p>
      </dgm:t>
    </dgm:pt>
    <dgm:pt modelId="{8CC52F53-FDF2-43AB-97E2-ABCA47A79B74}">
      <dgm:prSet phldrT="[Texte]" custT="1"/>
      <dgm:spPr>
        <a:solidFill>
          <a:srgbClr val="0070C0"/>
        </a:solidFill>
      </dgm:spPr>
      <dgm:t>
        <a:bodyPr/>
        <a:lstStyle/>
        <a:p>
          <a:endParaRPr lang="fr-FR" sz="1800" b="1" dirty="0" smtClean="0">
            <a:solidFill>
              <a:schemeClr val="tx1"/>
            </a:solidFill>
            <a:latin typeface="Calibri" pitchFamily="34" charset="0"/>
          </a:endParaRPr>
        </a:p>
        <a:p>
          <a:r>
            <a:rPr lang="fr-FR" sz="1800" b="1" dirty="0" smtClean="0">
              <a:solidFill>
                <a:schemeClr val="tx1"/>
              </a:solidFill>
              <a:latin typeface="Calibri" pitchFamily="34" charset="0"/>
            </a:rPr>
            <a:t>DIVERSIFICATION</a:t>
          </a:r>
        </a:p>
        <a:p>
          <a:endParaRPr lang="fr-FR" sz="2000" dirty="0">
            <a:latin typeface="Calibri" pitchFamily="34" charset="0"/>
          </a:endParaRPr>
        </a:p>
      </dgm:t>
    </dgm:pt>
    <dgm:pt modelId="{0C413C5E-F9D3-4CD9-BFB9-B8E32067E720}" type="parTrans" cxnId="{CBDAA5E2-C7DA-40EF-A12A-1938B54ABF07}">
      <dgm:prSet/>
      <dgm:spPr>
        <a:solidFill>
          <a:schemeClr val="tx1"/>
        </a:solidFill>
      </dgm:spPr>
      <dgm:t>
        <a:bodyPr/>
        <a:lstStyle/>
        <a:p>
          <a:endParaRPr lang="fr-FR"/>
        </a:p>
      </dgm:t>
    </dgm:pt>
    <dgm:pt modelId="{3197904B-6CCD-45E6-910E-BABB74C04AE8}" type="sibTrans" cxnId="{CBDAA5E2-C7DA-40EF-A12A-1938B54ABF07}">
      <dgm:prSet/>
      <dgm:spPr/>
      <dgm:t>
        <a:bodyPr/>
        <a:lstStyle/>
        <a:p>
          <a:endParaRPr lang="fr-FR"/>
        </a:p>
      </dgm:t>
    </dgm:pt>
    <dgm:pt modelId="{403DF7A1-FE90-4FAE-B6FE-F7A82AE28301}">
      <dgm:prSet phldrT="[Texte]" custT="1"/>
      <dgm:spPr>
        <a:solidFill>
          <a:srgbClr val="FFC000"/>
        </a:solidFill>
      </dgm:spPr>
      <dgm:t>
        <a:bodyPr/>
        <a:lstStyle/>
        <a:p>
          <a:r>
            <a:rPr lang="fr-FR" sz="2000" b="1" dirty="0" smtClean="0">
              <a:solidFill>
                <a:schemeClr val="tx1"/>
              </a:solidFill>
              <a:latin typeface="Calibri" pitchFamily="34" charset="0"/>
            </a:rPr>
            <a:t>MODERNIZATION</a:t>
          </a:r>
          <a:endParaRPr lang="fr-FR" sz="2000" b="1" dirty="0">
            <a:solidFill>
              <a:schemeClr val="tx1"/>
            </a:solidFill>
            <a:latin typeface="Calibri" pitchFamily="34" charset="0"/>
          </a:endParaRPr>
        </a:p>
      </dgm:t>
    </dgm:pt>
    <dgm:pt modelId="{8F42AC2B-5DD1-4FB5-B7BC-4A7ECE866767}" type="sibTrans" cxnId="{EE40823A-7E9E-4A9F-97B2-023DC6E90AEE}">
      <dgm:prSet/>
      <dgm:spPr/>
      <dgm:t>
        <a:bodyPr/>
        <a:lstStyle/>
        <a:p>
          <a:endParaRPr lang="fr-FR"/>
        </a:p>
      </dgm:t>
    </dgm:pt>
    <dgm:pt modelId="{EA7FE9EC-E72D-474F-A272-33CA3FD3792C}" type="parTrans" cxnId="{EE40823A-7E9E-4A9F-97B2-023DC6E90AEE}">
      <dgm:prSet/>
      <dgm:spPr>
        <a:solidFill>
          <a:schemeClr val="tx1"/>
        </a:solidFill>
      </dgm:spPr>
      <dgm:t>
        <a:bodyPr/>
        <a:lstStyle/>
        <a:p>
          <a:endParaRPr lang="fr-FR"/>
        </a:p>
      </dgm:t>
    </dgm:pt>
    <dgm:pt modelId="{576BF2E7-87EA-4D80-84EF-4C19FFC93E06}" type="pres">
      <dgm:prSet presAssocID="{4FA30B1A-6582-4B9A-8215-A190B573A5C8}" presName="cycle" presStyleCnt="0">
        <dgm:presLayoutVars>
          <dgm:chMax val="1"/>
          <dgm:dir/>
          <dgm:animLvl val="ctr"/>
          <dgm:resizeHandles val="exact"/>
        </dgm:presLayoutVars>
      </dgm:prSet>
      <dgm:spPr/>
      <dgm:t>
        <a:bodyPr/>
        <a:lstStyle/>
        <a:p>
          <a:endParaRPr lang="fr-FR"/>
        </a:p>
      </dgm:t>
    </dgm:pt>
    <dgm:pt modelId="{C015EC84-4CE3-47AA-AF23-6E1748B1EA76}" type="pres">
      <dgm:prSet presAssocID="{DCDE0EDC-BF8F-4BC1-AF3F-24949F73E85B}" presName="centerShape" presStyleLbl="node0" presStyleIdx="0" presStyleCnt="1" custScaleX="129584" custLinFactNeighborX="-316" custLinFactNeighborY="5906"/>
      <dgm:spPr/>
      <dgm:t>
        <a:bodyPr/>
        <a:lstStyle/>
        <a:p>
          <a:endParaRPr lang="fr-FR"/>
        </a:p>
      </dgm:t>
    </dgm:pt>
    <dgm:pt modelId="{C7AF70B9-6139-44F6-9D58-A3640B9700B6}" type="pres">
      <dgm:prSet presAssocID="{86ECEC2C-A359-48EB-AACE-8964017029EC}" presName="parTrans" presStyleLbl="bgSibTrans2D1" presStyleIdx="0" presStyleCnt="3" custLinFactNeighborX="19581" custLinFactNeighborY="-22994"/>
      <dgm:spPr/>
      <dgm:t>
        <a:bodyPr/>
        <a:lstStyle/>
        <a:p>
          <a:endParaRPr lang="fr-FR"/>
        </a:p>
      </dgm:t>
    </dgm:pt>
    <dgm:pt modelId="{51D76312-8460-4A8C-A910-E67F1379B374}" type="pres">
      <dgm:prSet presAssocID="{EC369187-4725-47B3-92C0-2EC6239F634B}" presName="node" presStyleLbl="node1" presStyleIdx="0" presStyleCnt="3" custScaleX="127070" custRadScaleRad="114986" custRadScaleInc="-7932">
        <dgm:presLayoutVars>
          <dgm:bulletEnabled val="1"/>
        </dgm:presLayoutVars>
      </dgm:prSet>
      <dgm:spPr/>
      <dgm:t>
        <a:bodyPr/>
        <a:lstStyle/>
        <a:p>
          <a:endParaRPr lang="fr-FR"/>
        </a:p>
      </dgm:t>
    </dgm:pt>
    <dgm:pt modelId="{BD0C2D84-864F-4B9E-B693-A2A0ADBA5433}" type="pres">
      <dgm:prSet presAssocID="{EA7FE9EC-E72D-474F-A272-33CA3FD3792C}" presName="parTrans" presStyleLbl="bgSibTrans2D1" presStyleIdx="1" presStyleCnt="3" custLinFactNeighborY="20974"/>
      <dgm:spPr/>
      <dgm:t>
        <a:bodyPr/>
        <a:lstStyle/>
        <a:p>
          <a:endParaRPr lang="fr-FR"/>
        </a:p>
      </dgm:t>
    </dgm:pt>
    <dgm:pt modelId="{A77F41AD-FD13-4ED2-AE20-24F5DB6406AC}" type="pres">
      <dgm:prSet presAssocID="{403DF7A1-FE90-4FAE-B6FE-F7A82AE28301}" presName="node" presStyleLbl="node1" presStyleIdx="1" presStyleCnt="3" custScaleX="153449" custScaleY="58736" custRadScaleRad="126383" custRadScaleInc="71">
        <dgm:presLayoutVars>
          <dgm:bulletEnabled val="1"/>
        </dgm:presLayoutVars>
      </dgm:prSet>
      <dgm:spPr/>
      <dgm:t>
        <a:bodyPr/>
        <a:lstStyle/>
        <a:p>
          <a:endParaRPr lang="fr-FR"/>
        </a:p>
      </dgm:t>
    </dgm:pt>
    <dgm:pt modelId="{7998A173-BE2B-408D-99BE-63B30A2AC57B}" type="pres">
      <dgm:prSet presAssocID="{0C413C5E-F9D3-4CD9-BFB9-B8E32067E720}" presName="parTrans" presStyleLbl="bgSibTrans2D1" presStyleIdx="2" presStyleCnt="3" custLinFactNeighborX="-12257"/>
      <dgm:spPr/>
      <dgm:t>
        <a:bodyPr/>
        <a:lstStyle/>
        <a:p>
          <a:endParaRPr lang="fr-FR"/>
        </a:p>
      </dgm:t>
    </dgm:pt>
    <dgm:pt modelId="{C26BE46D-6A79-4660-9300-6E4E31B5C33E}" type="pres">
      <dgm:prSet presAssocID="{8CC52F53-FDF2-43AB-97E2-ABCA47A79B74}" presName="node" presStyleLbl="node1" presStyleIdx="2" presStyleCnt="3" custScaleX="118289" custRadScaleRad="113449" custRadScaleInc="9734">
        <dgm:presLayoutVars>
          <dgm:bulletEnabled val="1"/>
        </dgm:presLayoutVars>
      </dgm:prSet>
      <dgm:spPr/>
      <dgm:t>
        <a:bodyPr/>
        <a:lstStyle/>
        <a:p>
          <a:endParaRPr lang="fr-FR"/>
        </a:p>
      </dgm:t>
    </dgm:pt>
  </dgm:ptLst>
  <dgm:cxnLst>
    <dgm:cxn modelId="{DD85460B-73F8-4914-8CF4-BFBED25C737F}" type="presOf" srcId="{0C413C5E-F9D3-4CD9-BFB9-B8E32067E720}" destId="{7998A173-BE2B-408D-99BE-63B30A2AC57B}" srcOrd="0" destOrd="0" presId="urn:microsoft.com/office/officeart/2005/8/layout/radial4"/>
    <dgm:cxn modelId="{2EBCB5A1-7A9F-46BF-8448-028DD8DB86F5}" type="presOf" srcId="{EA7FE9EC-E72D-474F-A272-33CA3FD3792C}" destId="{BD0C2D84-864F-4B9E-B693-A2A0ADBA5433}" srcOrd="0" destOrd="0" presId="urn:microsoft.com/office/officeart/2005/8/layout/radial4"/>
    <dgm:cxn modelId="{D4DF9F08-0753-4A7C-928C-5A8882A03BC6}" srcId="{4FA30B1A-6582-4B9A-8215-A190B573A5C8}" destId="{DCDE0EDC-BF8F-4BC1-AF3F-24949F73E85B}" srcOrd="0" destOrd="0" parTransId="{0809EAC4-F90B-4126-A93C-A44B38288EE6}" sibTransId="{4F6971C9-5E1F-4894-AA5C-4723FBD07CC0}"/>
    <dgm:cxn modelId="{92D50234-693D-4F3D-9732-E83C895F5547}" type="presOf" srcId="{8CC52F53-FDF2-43AB-97E2-ABCA47A79B74}" destId="{C26BE46D-6A79-4660-9300-6E4E31B5C33E}" srcOrd="0" destOrd="0" presId="urn:microsoft.com/office/officeart/2005/8/layout/radial4"/>
    <dgm:cxn modelId="{BD9CF64C-B83F-4E93-BA05-2260F5E486F9}" type="presOf" srcId="{4FA30B1A-6582-4B9A-8215-A190B573A5C8}" destId="{576BF2E7-87EA-4D80-84EF-4C19FFC93E06}" srcOrd="0" destOrd="0" presId="urn:microsoft.com/office/officeart/2005/8/layout/radial4"/>
    <dgm:cxn modelId="{15722128-7183-4219-861D-99FE74B8C9E2}" type="presOf" srcId="{86ECEC2C-A359-48EB-AACE-8964017029EC}" destId="{C7AF70B9-6139-44F6-9D58-A3640B9700B6}" srcOrd="0" destOrd="0" presId="urn:microsoft.com/office/officeart/2005/8/layout/radial4"/>
    <dgm:cxn modelId="{5EC116C9-CFDB-4E3F-867B-98EAE1EA9110}" type="presOf" srcId="{403DF7A1-FE90-4FAE-B6FE-F7A82AE28301}" destId="{A77F41AD-FD13-4ED2-AE20-24F5DB6406AC}" srcOrd="0" destOrd="0" presId="urn:microsoft.com/office/officeart/2005/8/layout/radial4"/>
    <dgm:cxn modelId="{99BF8262-A095-4895-B4DB-9E2A4BA58690}" srcId="{DCDE0EDC-BF8F-4BC1-AF3F-24949F73E85B}" destId="{EC369187-4725-47B3-92C0-2EC6239F634B}" srcOrd="0" destOrd="0" parTransId="{86ECEC2C-A359-48EB-AACE-8964017029EC}" sibTransId="{745728FB-1CA1-43EC-AE7F-417B2494A9A3}"/>
    <dgm:cxn modelId="{97298CA3-6622-4490-AB95-F51E5B8329E5}" type="presOf" srcId="{EC369187-4725-47B3-92C0-2EC6239F634B}" destId="{51D76312-8460-4A8C-A910-E67F1379B374}" srcOrd="0" destOrd="0" presId="urn:microsoft.com/office/officeart/2005/8/layout/radial4"/>
    <dgm:cxn modelId="{C37BDBD5-FE06-4D6D-8CFD-E90632D3FE55}" type="presOf" srcId="{DCDE0EDC-BF8F-4BC1-AF3F-24949F73E85B}" destId="{C015EC84-4CE3-47AA-AF23-6E1748B1EA76}" srcOrd="0" destOrd="0" presId="urn:microsoft.com/office/officeart/2005/8/layout/radial4"/>
    <dgm:cxn modelId="{EE40823A-7E9E-4A9F-97B2-023DC6E90AEE}" srcId="{DCDE0EDC-BF8F-4BC1-AF3F-24949F73E85B}" destId="{403DF7A1-FE90-4FAE-B6FE-F7A82AE28301}" srcOrd="1" destOrd="0" parTransId="{EA7FE9EC-E72D-474F-A272-33CA3FD3792C}" sibTransId="{8F42AC2B-5DD1-4FB5-B7BC-4A7ECE866767}"/>
    <dgm:cxn modelId="{CBDAA5E2-C7DA-40EF-A12A-1938B54ABF07}" srcId="{DCDE0EDC-BF8F-4BC1-AF3F-24949F73E85B}" destId="{8CC52F53-FDF2-43AB-97E2-ABCA47A79B74}" srcOrd="2" destOrd="0" parTransId="{0C413C5E-F9D3-4CD9-BFB9-B8E32067E720}" sibTransId="{3197904B-6CCD-45E6-910E-BABB74C04AE8}"/>
    <dgm:cxn modelId="{E6583951-3AC8-4A28-85DC-29131F2DA66F}" type="presParOf" srcId="{576BF2E7-87EA-4D80-84EF-4C19FFC93E06}" destId="{C015EC84-4CE3-47AA-AF23-6E1748B1EA76}" srcOrd="0" destOrd="0" presId="urn:microsoft.com/office/officeart/2005/8/layout/radial4"/>
    <dgm:cxn modelId="{C8F26DCE-4C6F-479A-95BB-8B7C95E1DF3F}" type="presParOf" srcId="{576BF2E7-87EA-4D80-84EF-4C19FFC93E06}" destId="{C7AF70B9-6139-44F6-9D58-A3640B9700B6}" srcOrd="1" destOrd="0" presId="urn:microsoft.com/office/officeart/2005/8/layout/radial4"/>
    <dgm:cxn modelId="{1CE13BDC-424C-4BCC-A0C5-88227A5A3EAE}" type="presParOf" srcId="{576BF2E7-87EA-4D80-84EF-4C19FFC93E06}" destId="{51D76312-8460-4A8C-A910-E67F1379B374}" srcOrd="2" destOrd="0" presId="urn:microsoft.com/office/officeart/2005/8/layout/radial4"/>
    <dgm:cxn modelId="{9C7C5158-54DF-4D1E-953B-142B1F967AE0}" type="presParOf" srcId="{576BF2E7-87EA-4D80-84EF-4C19FFC93E06}" destId="{BD0C2D84-864F-4B9E-B693-A2A0ADBA5433}" srcOrd="3" destOrd="0" presId="urn:microsoft.com/office/officeart/2005/8/layout/radial4"/>
    <dgm:cxn modelId="{3678588C-6AF8-4BAC-B67E-BD93756A4C54}" type="presParOf" srcId="{576BF2E7-87EA-4D80-84EF-4C19FFC93E06}" destId="{A77F41AD-FD13-4ED2-AE20-24F5DB6406AC}" srcOrd="4" destOrd="0" presId="urn:microsoft.com/office/officeart/2005/8/layout/radial4"/>
    <dgm:cxn modelId="{2C9F8989-232E-4746-BF28-556B67C31473}" type="presParOf" srcId="{576BF2E7-87EA-4D80-84EF-4C19FFC93E06}" destId="{7998A173-BE2B-408D-99BE-63B30A2AC57B}" srcOrd="5" destOrd="0" presId="urn:microsoft.com/office/officeart/2005/8/layout/radial4"/>
    <dgm:cxn modelId="{54D9F28B-71FE-4F87-ACB4-BBC79A25C4B7}" type="presParOf" srcId="{576BF2E7-87EA-4D80-84EF-4C19FFC93E06}" destId="{C26BE46D-6A79-4660-9300-6E4E31B5C33E}" srcOrd="6" destOrd="0" presId="urn:microsoft.com/office/officeart/2005/8/layout/radial4"/>
  </dgm:cxnLst>
  <dgm:bg>
    <a:solidFill>
      <a:schemeClr val="accent2">
        <a:lumMod val="60000"/>
        <a:lumOff val="4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AEA81A-B90A-478D-9534-DAC27F1EDC32}" type="doc">
      <dgm:prSet loTypeId="urn:microsoft.com/office/officeart/2005/8/layout/hList7" loCatId="process" qsTypeId="urn:microsoft.com/office/officeart/2005/8/quickstyle/simple1" qsCatId="simple" csTypeId="urn:microsoft.com/office/officeart/2005/8/colors/colorful2" csCatId="colorful" phldr="1"/>
      <dgm:spPr/>
    </dgm:pt>
    <dgm:pt modelId="{DCB68F2F-AF98-4945-8C9F-D89C7300CBA7}">
      <dgm:prSet phldrT="[Texte]"/>
      <dgm:spPr>
        <a:solidFill>
          <a:srgbClr val="92D050"/>
        </a:solidFill>
      </dgm:spPr>
      <dgm:t>
        <a:bodyPr/>
        <a:lstStyle/>
        <a:p>
          <a:r>
            <a:rPr lang="fr-FR" b="1" dirty="0" smtClean="0">
              <a:solidFill>
                <a:schemeClr val="tx1"/>
              </a:solidFill>
            </a:rPr>
            <a:t>I. </a:t>
          </a:r>
        </a:p>
        <a:p>
          <a:r>
            <a:rPr lang="fr-FR" b="1" dirty="0" smtClean="0">
              <a:solidFill>
                <a:schemeClr val="tx1"/>
              </a:solidFill>
            </a:rPr>
            <a:t>FOOD SECURITY</a:t>
          </a:r>
          <a:endParaRPr lang="fr-FR" b="1" dirty="0">
            <a:solidFill>
              <a:schemeClr val="tx1"/>
            </a:solidFill>
          </a:endParaRPr>
        </a:p>
      </dgm:t>
    </dgm:pt>
    <dgm:pt modelId="{156ECC39-AD40-4FE4-903E-84E36C83A1D6}" type="parTrans" cxnId="{55AE2255-EF07-40D4-8FEF-DE5A1B65902F}">
      <dgm:prSet/>
      <dgm:spPr/>
      <dgm:t>
        <a:bodyPr/>
        <a:lstStyle/>
        <a:p>
          <a:endParaRPr lang="fr-FR"/>
        </a:p>
      </dgm:t>
    </dgm:pt>
    <dgm:pt modelId="{53E1DD47-515D-4E6A-B577-13C9806C75EE}" type="sibTrans" cxnId="{55AE2255-EF07-40D4-8FEF-DE5A1B65902F}">
      <dgm:prSet/>
      <dgm:spPr/>
      <dgm:t>
        <a:bodyPr/>
        <a:lstStyle/>
        <a:p>
          <a:endParaRPr lang="fr-FR"/>
        </a:p>
      </dgm:t>
    </dgm:pt>
    <dgm:pt modelId="{A538482A-4E39-4524-8028-76FF2315A1F4}">
      <dgm:prSet phldrT="[Texte]"/>
      <dgm:spPr>
        <a:solidFill>
          <a:schemeClr val="accent2">
            <a:lumMod val="40000"/>
            <a:lumOff val="60000"/>
          </a:schemeClr>
        </a:solidFill>
      </dgm:spPr>
      <dgm:t>
        <a:bodyPr/>
        <a:lstStyle/>
        <a:p>
          <a:r>
            <a:rPr lang="fr-FR" b="1" dirty="0" smtClean="0">
              <a:solidFill>
                <a:schemeClr val="tx1"/>
              </a:solidFill>
              <a:latin typeface="+mj-lt"/>
            </a:rPr>
            <a:t>II. </a:t>
          </a:r>
          <a:r>
            <a:rPr lang="fr-FR" b="1" dirty="0" smtClean="0">
              <a:solidFill>
                <a:schemeClr val="tx1"/>
              </a:solidFill>
              <a:latin typeface="+mj-lt"/>
            </a:rPr>
            <a:t>ENHANCING QUALITY OF LIFE AND HOUSING</a:t>
          </a:r>
          <a:endParaRPr lang="fr-FR" b="1" dirty="0">
            <a:solidFill>
              <a:schemeClr val="tx1"/>
            </a:solidFill>
            <a:latin typeface="+mj-lt"/>
          </a:endParaRPr>
        </a:p>
      </dgm:t>
    </dgm:pt>
    <dgm:pt modelId="{237D52B5-1223-4C49-BA12-2583C0D47FD3}" type="parTrans" cxnId="{60FF4908-DA7B-49F9-A0BB-AEEC42F2B2FB}">
      <dgm:prSet/>
      <dgm:spPr/>
      <dgm:t>
        <a:bodyPr/>
        <a:lstStyle/>
        <a:p>
          <a:endParaRPr lang="fr-FR"/>
        </a:p>
      </dgm:t>
    </dgm:pt>
    <dgm:pt modelId="{FA163C6C-8ABC-432D-9763-0C705CB9599E}" type="sibTrans" cxnId="{60FF4908-DA7B-49F9-A0BB-AEEC42F2B2FB}">
      <dgm:prSet/>
      <dgm:spPr/>
      <dgm:t>
        <a:bodyPr/>
        <a:lstStyle/>
        <a:p>
          <a:endParaRPr lang="fr-FR"/>
        </a:p>
      </dgm:t>
    </dgm:pt>
    <dgm:pt modelId="{F7C765F4-C990-4941-AA80-A188BC2DF0B3}">
      <dgm:prSet phldrT="[Texte]"/>
      <dgm:spPr>
        <a:solidFill>
          <a:schemeClr val="bg2">
            <a:lumMod val="75000"/>
          </a:schemeClr>
        </a:solidFill>
      </dgm:spPr>
      <dgm:t>
        <a:bodyPr/>
        <a:lstStyle/>
        <a:p>
          <a:r>
            <a:rPr lang="fr-FR" b="1" dirty="0" smtClean="0">
              <a:solidFill>
                <a:schemeClr val="tx1"/>
              </a:solidFill>
            </a:rPr>
            <a:t>III. </a:t>
          </a:r>
        </a:p>
        <a:p>
          <a:r>
            <a:rPr lang="fr-FR" b="1" dirty="0" smtClean="0">
              <a:solidFill>
                <a:schemeClr val="tx1"/>
              </a:solidFill>
            </a:rPr>
            <a:t>SUPPORT ALL  </a:t>
          </a:r>
          <a:r>
            <a:rPr lang="fr-FR" b="1" dirty="0" smtClean="0">
              <a:solidFill>
                <a:schemeClr val="tx1"/>
              </a:solidFill>
            </a:rPr>
            <a:t>INITIATIVES </a:t>
          </a:r>
          <a:r>
            <a:rPr lang="fr-FR" b="1" dirty="0" smtClean="0">
              <a:solidFill>
                <a:schemeClr val="tx1"/>
              </a:solidFill>
            </a:rPr>
            <a:t>OF </a:t>
          </a:r>
          <a:r>
            <a:rPr lang="fr-FR" b="1" dirty="0" smtClean="0">
              <a:solidFill>
                <a:schemeClr val="tx1"/>
              </a:solidFill>
            </a:rPr>
            <a:t>CREATION </a:t>
          </a:r>
          <a:r>
            <a:rPr lang="fr-FR" b="1" dirty="0" smtClean="0">
              <a:solidFill>
                <a:schemeClr val="tx1"/>
              </a:solidFill>
            </a:rPr>
            <a:t>INDUSTRIES  </a:t>
          </a:r>
          <a:endParaRPr lang="fr-FR" b="1" dirty="0">
            <a:solidFill>
              <a:schemeClr val="tx1"/>
            </a:solidFill>
          </a:endParaRPr>
        </a:p>
      </dgm:t>
    </dgm:pt>
    <dgm:pt modelId="{D75B45C0-586D-4F6B-B153-31497A6E6B6E}" type="parTrans" cxnId="{04F3C2B8-AC43-47FA-BEA1-1A50262FA330}">
      <dgm:prSet/>
      <dgm:spPr/>
      <dgm:t>
        <a:bodyPr/>
        <a:lstStyle/>
        <a:p>
          <a:endParaRPr lang="fr-FR"/>
        </a:p>
      </dgm:t>
    </dgm:pt>
    <dgm:pt modelId="{FC74E0D1-E7E5-4DA7-8BB1-B61FBE22F0B3}" type="sibTrans" cxnId="{04F3C2B8-AC43-47FA-BEA1-1A50262FA330}">
      <dgm:prSet/>
      <dgm:spPr/>
      <dgm:t>
        <a:bodyPr/>
        <a:lstStyle/>
        <a:p>
          <a:endParaRPr lang="fr-FR"/>
        </a:p>
      </dgm:t>
    </dgm:pt>
    <dgm:pt modelId="{45BCB8C4-6A97-4282-998A-49AF2B7CDC7C}" type="pres">
      <dgm:prSet presAssocID="{32AEA81A-B90A-478D-9534-DAC27F1EDC32}" presName="Name0" presStyleCnt="0">
        <dgm:presLayoutVars>
          <dgm:dir/>
          <dgm:resizeHandles val="exact"/>
        </dgm:presLayoutVars>
      </dgm:prSet>
      <dgm:spPr/>
    </dgm:pt>
    <dgm:pt modelId="{9CF59014-21B6-493D-BE62-DEDAF096F4BE}" type="pres">
      <dgm:prSet presAssocID="{32AEA81A-B90A-478D-9534-DAC27F1EDC32}" presName="fgShape" presStyleLbl="fgShp" presStyleIdx="0" presStyleCnt="1" custLinFactNeighborX="-638" custLinFactNeighborY="-13590"/>
      <dgm:spPr>
        <a:solidFill>
          <a:schemeClr val="tx1"/>
        </a:solidFill>
      </dgm:spPr>
    </dgm:pt>
    <dgm:pt modelId="{00F5DD35-744F-4CE0-8539-3FF67483C690}" type="pres">
      <dgm:prSet presAssocID="{32AEA81A-B90A-478D-9534-DAC27F1EDC32}" presName="linComp" presStyleCnt="0"/>
      <dgm:spPr/>
    </dgm:pt>
    <dgm:pt modelId="{68BDDDD4-CD36-4C9A-96EA-6DC17CE4F70D}" type="pres">
      <dgm:prSet presAssocID="{DCB68F2F-AF98-4945-8C9F-D89C7300CBA7}" presName="compNode" presStyleCnt="0"/>
      <dgm:spPr/>
    </dgm:pt>
    <dgm:pt modelId="{48F0637D-2EBF-4D8C-B0CA-2B18C9F03BF4}" type="pres">
      <dgm:prSet presAssocID="{DCB68F2F-AF98-4945-8C9F-D89C7300CBA7}" presName="bkgdShape" presStyleLbl="node1" presStyleIdx="0" presStyleCnt="3" custScaleY="78738" custLinFactNeighborX="-28" custLinFactNeighborY="-3544"/>
      <dgm:spPr/>
      <dgm:t>
        <a:bodyPr/>
        <a:lstStyle/>
        <a:p>
          <a:endParaRPr lang="fr-FR"/>
        </a:p>
      </dgm:t>
    </dgm:pt>
    <dgm:pt modelId="{1B27DDD7-FB09-40BB-B9B9-22B810602853}" type="pres">
      <dgm:prSet presAssocID="{DCB68F2F-AF98-4945-8C9F-D89C7300CBA7}" presName="nodeTx" presStyleLbl="node1" presStyleIdx="0" presStyleCnt="3">
        <dgm:presLayoutVars>
          <dgm:bulletEnabled val="1"/>
        </dgm:presLayoutVars>
      </dgm:prSet>
      <dgm:spPr/>
      <dgm:t>
        <a:bodyPr/>
        <a:lstStyle/>
        <a:p>
          <a:endParaRPr lang="fr-FR"/>
        </a:p>
      </dgm:t>
    </dgm:pt>
    <dgm:pt modelId="{2847AD2C-997C-4D9F-900C-4321DDAA3960}" type="pres">
      <dgm:prSet presAssocID="{DCB68F2F-AF98-4945-8C9F-D89C7300CBA7}" presName="invisiNode" presStyleLbl="node1" presStyleIdx="0" presStyleCnt="3"/>
      <dgm:spPr/>
    </dgm:pt>
    <dgm:pt modelId="{3ECA18CE-DF25-4D46-BC31-E9AA67653DDB}" type="pres">
      <dgm:prSet presAssocID="{DCB68F2F-AF98-4945-8C9F-D89C7300CBA7}" presName="imagNode" presStyleLbl="fgImgPlace1" presStyleIdx="0" presStyleCnt="3" custLinFactNeighborY="-18018"/>
      <dgm:spPr>
        <a:blipFill rotWithShape="0">
          <a:blip xmlns:r="http://schemas.openxmlformats.org/officeDocument/2006/relationships" r:embed="rId1"/>
          <a:stretch>
            <a:fillRect/>
          </a:stretch>
        </a:blipFill>
      </dgm:spPr>
    </dgm:pt>
    <dgm:pt modelId="{75D94952-317A-489F-87CF-58FBB3F31BDC}" type="pres">
      <dgm:prSet presAssocID="{53E1DD47-515D-4E6A-B577-13C9806C75EE}" presName="sibTrans" presStyleLbl="sibTrans2D1" presStyleIdx="0" presStyleCnt="0"/>
      <dgm:spPr/>
      <dgm:t>
        <a:bodyPr/>
        <a:lstStyle/>
        <a:p>
          <a:endParaRPr lang="fr-FR"/>
        </a:p>
      </dgm:t>
    </dgm:pt>
    <dgm:pt modelId="{05035A8A-164B-4187-92BB-D5A2F78C21F3}" type="pres">
      <dgm:prSet presAssocID="{A538482A-4E39-4524-8028-76FF2315A1F4}" presName="compNode" presStyleCnt="0"/>
      <dgm:spPr/>
    </dgm:pt>
    <dgm:pt modelId="{60D12C83-000A-4D3C-B687-3F5E71894EA9}" type="pres">
      <dgm:prSet presAssocID="{A538482A-4E39-4524-8028-76FF2315A1F4}" presName="bkgdShape" presStyleLbl="node1" presStyleIdx="1" presStyleCnt="3" custScaleX="89471" custScaleY="80510" custLinFactNeighborY="-2215"/>
      <dgm:spPr/>
      <dgm:t>
        <a:bodyPr/>
        <a:lstStyle/>
        <a:p>
          <a:endParaRPr lang="fr-FR"/>
        </a:p>
      </dgm:t>
    </dgm:pt>
    <dgm:pt modelId="{312D755C-0782-4199-B193-71DCAAC2FCCD}" type="pres">
      <dgm:prSet presAssocID="{A538482A-4E39-4524-8028-76FF2315A1F4}" presName="nodeTx" presStyleLbl="node1" presStyleIdx="1" presStyleCnt="3">
        <dgm:presLayoutVars>
          <dgm:bulletEnabled val="1"/>
        </dgm:presLayoutVars>
      </dgm:prSet>
      <dgm:spPr/>
      <dgm:t>
        <a:bodyPr/>
        <a:lstStyle/>
        <a:p>
          <a:endParaRPr lang="fr-FR"/>
        </a:p>
      </dgm:t>
    </dgm:pt>
    <dgm:pt modelId="{D979AC8D-6DEA-4F19-AB0B-4D6057662866}" type="pres">
      <dgm:prSet presAssocID="{A538482A-4E39-4524-8028-76FF2315A1F4}" presName="invisiNode" presStyleLbl="node1" presStyleIdx="1" presStyleCnt="3"/>
      <dgm:spPr/>
    </dgm:pt>
    <dgm:pt modelId="{BB368C8A-D503-4393-947C-5752D883BD8B}" type="pres">
      <dgm:prSet presAssocID="{A538482A-4E39-4524-8028-76FF2315A1F4}" presName="imagNode" presStyleLbl="fgImgPlace1" presStyleIdx="1" presStyleCnt="3" custLinFactNeighborY="-16688"/>
      <dgm:spPr>
        <a:blipFill rotWithShape="0">
          <a:blip xmlns:r="http://schemas.openxmlformats.org/officeDocument/2006/relationships" r:embed="rId2"/>
          <a:stretch>
            <a:fillRect/>
          </a:stretch>
        </a:blipFill>
      </dgm:spPr>
    </dgm:pt>
    <dgm:pt modelId="{D4D6E42D-5A60-4FC8-AB96-0663F384043C}" type="pres">
      <dgm:prSet presAssocID="{FA163C6C-8ABC-432D-9763-0C705CB9599E}" presName="sibTrans" presStyleLbl="sibTrans2D1" presStyleIdx="0" presStyleCnt="0"/>
      <dgm:spPr/>
      <dgm:t>
        <a:bodyPr/>
        <a:lstStyle/>
        <a:p>
          <a:endParaRPr lang="fr-FR"/>
        </a:p>
      </dgm:t>
    </dgm:pt>
    <dgm:pt modelId="{8378261F-622B-4491-B2F8-F47696EBE2BA}" type="pres">
      <dgm:prSet presAssocID="{F7C765F4-C990-4941-AA80-A188BC2DF0B3}" presName="compNode" presStyleCnt="0"/>
      <dgm:spPr/>
    </dgm:pt>
    <dgm:pt modelId="{909026CF-98C8-4F9D-A1EE-B5149E7E3930}" type="pres">
      <dgm:prSet presAssocID="{F7C765F4-C990-4941-AA80-A188BC2DF0B3}" presName="bkgdShape" presStyleLbl="node1" presStyleIdx="2" presStyleCnt="3" custScaleY="85825" custLinFactNeighborY="1772"/>
      <dgm:spPr/>
      <dgm:t>
        <a:bodyPr/>
        <a:lstStyle/>
        <a:p>
          <a:endParaRPr lang="fr-FR"/>
        </a:p>
      </dgm:t>
    </dgm:pt>
    <dgm:pt modelId="{48C4F424-072F-4A4E-8994-7B0DE5713D04}" type="pres">
      <dgm:prSet presAssocID="{F7C765F4-C990-4941-AA80-A188BC2DF0B3}" presName="nodeTx" presStyleLbl="node1" presStyleIdx="2" presStyleCnt="3">
        <dgm:presLayoutVars>
          <dgm:bulletEnabled val="1"/>
        </dgm:presLayoutVars>
      </dgm:prSet>
      <dgm:spPr/>
      <dgm:t>
        <a:bodyPr/>
        <a:lstStyle/>
        <a:p>
          <a:endParaRPr lang="fr-FR"/>
        </a:p>
      </dgm:t>
    </dgm:pt>
    <dgm:pt modelId="{AC2D3ECF-CF9E-4A3E-BB38-A4B007F1C1F7}" type="pres">
      <dgm:prSet presAssocID="{F7C765F4-C990-4941-AA80-A188BC2DF0B3}" presName="invisiNode" presStyleLbl="node1" presStyleIdx="2" presStyleCnt="3"/>
      <dgm:spPr/>
    </dgm:pt>
    <dgm:pt modelId="{FD7FFD98-77C1-4F82-A574-151F45F5523C}" type="pres">
      <dgm:prSet presAssocID="{F7C765F4-C990-4941-AA80-A188BC2DF0B3}" presName="imagNode" presStyleLbl="fgImgPlace1" presStyleIdx="2" presStyleCnt="3" custLinFactNeighborY="-7376"/>
      <dgm:spPr>
        <a:blipFill rotWithShape="0">
          <a:blip xmlns:r="http://schemas.openxmlformats.org/officeDocument/2006/relationships" r:embed="rId3"/>
          <a:stretch>
            <a:fillRect/>
          </a:stretch>
        </a:blipFill>
      </dgm:spPr>
    </dgm:pt>
  </dgm:ptLst>
  <dgm:cxnLst>
    <dgm:cxn modelId="{04F3C2B8-AC43-47FA-BEA1-1A50262FA330}" srcId="{32AEA81A-B90A-478D-9534-DAC27F1EDC32}" destId="{F7C765F4-C990-4941-AA80-A188BC2DF0B3}" srcOrd="2" destOrd="0" parTransId="{D75B45C0-586D-4F6B-B153-31497A6E6B6E}" sibTransId="{FC74E0D1-E7E5-4DA7-8BB1-B61FBE22F0B3}"/>
    <dgm:cxn modelId="{386DC560-B195-4EB2-BEFC-2DA5D6B4654D}" type="presOf" srcId="{FA163C6C-8ABC-432D-9763-0C705CB9599E}" destId="{D4D6E42D-5A60-4FC8-AB96-0663F384043C}" srcOrd="0" destOrd="0" presId="urn:microsoft.com/office/officeart/2005/8/layout/hList7"/>
    <dgm:cxn modelId="{2227569F-47F2-4078-ADDA-B10A2615DFFF}" type="presOf" srcId="{A538482A-4E39-4524-8028-76FF2315A1F4}" destId="{60D12C83-000A-4D3C-B687-3F5E71894EA9}" srcOrd="0" destOrd="0" presId="urn:microsoft.com/office/officeart/2005/8/layout/hList7"/>
    <dgm:cxn modelId="{3E7468F0-7E32-48CE-9AFD-939242FFE8B7}" type="presOf" srcId="{53E1DD47-515D-4E6A-B577-13C9806C75EE}" destId="{75D94952-317A-489F-87CF-58FBB3F31BDC}" srcOrd="0" destOrd="0" presId="urn:microsoft.com/office/officeart/2005/8/layout/hList7"/>
    <dgm:cxn modelId="{6E8EA99F-1653-4D3D-9E35-37A9F12DC5C0}" type="presOf" srcId="{32AEA81A-B90A-478D-9534-DAC27F1EDC32}" destId="{45BCB8C4-6A97-4282-998A-49AF2B7CDC7C}" srcOrd="0" destOrd="0" presId="urn:microsoft.com/office/officeart/2005/8/layout/hList7"/>
    <dgm:cxn modelId="{60FF4908-DA7B-49F9-A0BB-AEEC42F2B2FB}" srcId="{32AEA81A-B90A-478D-9534-DAC27F1EDC32}" destId="{A538482A-4E39-4524-8028-76FF2315A1F4}" srcOrd="1" destOrd="0" parTransId="{237D52B5-1223-4C49-BA12-2583C0D47FD3}" sibTransId="{FA163C6C-8ABC-432D-9763-0C705CB9599E}"/>
    <dgm:cxn modelId="{51B9FC86-4A1E-444E-8E6E-03816DEDA5BD}" type="presOf" srcId="{F7C765F4-C990-4941-AA80-A188BC2DF0B3}" destId="{48C4F424-072F-4A4E-8994-7B0DE5713D04}" srcOrd="1" destOrd="0" presId="urn:microsoft.com/office/officeart/2005/8/layout/hList7"/>
    <dgm:cxn modelId="{2F5CC802-3110-4DA5-A984-EC0FEA5C38EA}" type="presOf" srcId="{A538482A-4E39-4524-8028-76FF2315A1F4}" destId="{312D755C-0782-4199-B193-71DCAAC2FCCD}" srcOrd="1" destOrd="0" presId="urn:microsoft.com/office/officeart/2005/8/layout/hList7"/>
    <dgm:cxn modelId="{5D161076-5DCF-4851-85E2-3EA05E86BE25}" type="presOf" srcId="{F7C765F4-C990-4941-AA80-A188BC2DF0B3}" destId="{909026CF-98C8-4F9D-A1EE-B5149E7E3930}" srcOrd="0" destOrd="0" presId="urn:microsoft.com/office/officeart/2005/8/layout/hList7"/>
    <dgm:cxn modelId="{47C9329A-AD45-4E99-9F29-AE16381ADF92}" type="presOf" srcId="{DCB68F2F-AF98-4945-8C9F-D89C7300CBA7}" destId="{1B27DDD7-FB09-40BB-B9B9-22B810602853}" srcOrd="1" destOrd="0" presId="urn:microsoft.com/office/officeart/2005/8/layout/hList7"/>
    <dgm:cxn modelId="{55AE2255-EF07-40D4-8FEF-DE5A1B65902F}" srcId="{32AEA81A-B90A-478D-9534-DAC27F1EDC32}" destId="{DCB68F2F-AF98-4945-8C9F-D89C7300CBA7}" srcOrd="0" destOrd="0" parTransId="{156ECC39-AD40-4FE4-903E-84E36C83A1D6}" sibTransId="{53E1DD47-515D-4E6A-B577-13C9806C75EE}"/>
    <dgm:cxn modelId="{3E5CD7F2-1737-412C-9EFC-C3994732931E}" type="presOf" srcId="{DCB68F2F-AF98-4945-8C9F-D89C7300CBA7}" destId="{48F0637D-2EBF-4D8C-B0CA-2B18C9F03BF4}" srcOrd="0" destOrd="0" presId="urn:microsoft.com/office/officeart/2005/8/layout/hList7"/>
    <dgm:cxn modelId="{9DCB1C11-8467-49C8-8D77-EF243D4E4D10}" type="presParOf" srcId="{45BCB8C4-6A97-4282-998A-49AF2B7CDC7C}" destId="{9CF59014-21B6-493D-BE62-DEDAF096F4BE}" srcOrd="0" destOrd="0" presId="urn:microsoft.com/office/officeart/2005/8/layout/hList7"/>
    <dgm:cxn modelId="{E07A4CF4-F905-4E7B-B3D0-AF70FA310D41}" type="presParOf" srcId="{45BCB8C4-6A97-4282-998A-49AF2B7CDC7C}" destId="{00F5DD35-744F-4CE0-8539-3FF67483C690}" srcOrd="1" destOrd="0" presId="urn:microsoft.com/office/officeart/2005/8/layout/hList7"/>
    <dgm:cxn modelId="{9C733F2C-F6D2-4E40-9456-4E080DA2177F}" type="presParOf" srcId="{00F5DD35-744F-4CE0-8539-3FF67483C690}" destId="{68BDDDD4-CD36-4C9A-96EA-6DC17CE4F70D}" srcOrd="0" destOrd="0" presId="urn:microsoft.com/office/officeart/2005/8/layout/hList7"/>
    <dgm:cxn modelId="{24001359-C251-4C1E-A67E-481A8ED7DBE4}" type="presParOf" srcId="{68BDDDD4-CD36-4C9A-96EA-6DC17CE4F70D}" destId="{48F0637D-2EBF-4D8C-B0CA-2B18C9F03BF4}" srcOrd="0" destOrd="0" presId="urn:microsoft.com/office/officeart/2005/8/layout/hList7"/>
    <dgm:cxn modelId="{73E53C90-4F38-42AB-8F20-2913D40E5F66}" type="presParOf" srcId="{68BDDDD4-CD36-4C9A-96EA-6DC17CE4F70D}" destId="{1B27DDD7-FB09-40BB-B9B9-22B810602853}" srcOrd="1" destOrd="0" presId="urn:microsoft.com/office/officeart/2005/8/layout/hList7"/>
    <dgm:cxn modelId="{E2405066-540A-424A-A035-2C9A71F682F8}" type="presParOf" srcId="{68BDDDD4-CD36-4C9A-96EA-6DC17CE4F70D}" destId="{2847AD2C-997C-4D9F-900C-4321DDAA3960}" srcOrd="2" destOrd="0" presId="urn:microsoft.com/office/officeart/2005/8/layout/hList7"/>
    <dgm:cxn modelId="{6EE94AC9-E39A-470E-9572-BF6770341C2E}" type="presParOf" srcId="{68BDDDD4-CD36-4C9A-96EA-6DC17CE4F70D}" destId="{3ECA18CE-DF25-4D46-BC31-E9AA67653DDB}" srcOrd="3" destOrd="0" presId="urn:microsoft.com/office/officeart/2005/8/layout/hList7"/>
    <dgm:cxn modelId="{EE435459-21C3-4FBD-9B60-66DC0DE17E76}" type="presParOf" srcId="{00F5DD35-744F-4CE0-8539-3FF67483C690}" destId="{75D94952-317A-489F-87CF-58FBB3F31BDC}" srcOrd="1" destOrd="0" presId="urn:microsoft.com/office/officeart/2005/8/layout/hList7"/>
    <dgm:cxn modelId="{2818D089-E4EA-462B-BEA4-B9AA26A8C68A}" type="presParOf" srcId="{00F5DD35-744F-4CE0-8539-3FF67483C690}" destId="{05035A8A-164B-4187-92BB-D5A2F78C21F3}" srcOrd="2" destOrd="0" presId="urn:microsoft.com/office/officeart/2005/8/layout/hList7"/>
    <dgm:cxn modelId="{89BCC777-2D00-4BDF-AA26-834856CDB8E3}" type="presParOf" srcId="{05035A8A-164B-4187-92BB-D5A2F78C21F3}" destId="{60D12C83-000A-4D3C-B687-3F5E71894EA9}" srcOrd="0" destOrd="0" presId="urn:microsoft.com/office/officeart/2005/8/layout/hList7"/>
    <dgm:cxn modelId="{00018A86-B068-4EF2-9160-A5BDA1B22643}" type="presParOf" srcId="{05035A8A-164B-4187-92BB-D5A2F78C21F3}" destId="{312D755C-0782-4199-B193-71DCAAC2FCCD}" srcOrd="1" destOrd="0" presId="urn:microsoft.com/office/officeart/2005/8/layout/hList7"/>
    <dgm:cxn modelId="{9495964E-86E3-44A7-BCC5-CA1D28715652}" type="presParOf" srcId="{05035A8A-164B-4187-92BB-D5A2F78C21F3}" destId="{D979AC8D-6DEA-4F19-AB0B-4D6057662866}" srcOrd="2" destOrd="0" presId="urn:microsoft.com/office/officeart/2005/8/layout/hList7"/>
    <dgm:cxn modelId="{BC245A84-539B-4AB5-A852-8729A271DFE8}" type="presParOf" srcId="{05035A8A-164B-4187-92BB-D5A2F78C21F3}" destId="{BB368C8A-D503-4393-947C-5752D883BD8B}" srcOrd="3" destOrd="0" presId="urn:microsoft.com/office/officeart/2005/8/layout/hList7"/>
    <dgm:cxn modelId="{66A07355-AB92-4238-980D-D224C22ED9C4}" type="presParOf" srcId="{00F5DD35-744F-4CE0-8539-3FF67483C690}" destId="{D4D6E42D-5A60-4FC8-AB96-0663F384043C}" srcOrd="3" destOrd="0" presId="urn:microsoft.com/office/officeart/2005/8/layout/hList7"/>
    <dgm:cxn modelId="{7C111C2B-5647-4D82-9A46-2D92AC02C4EF}" type="presParOf" srcId="{00F5DD35-744F-4CE0-8539-3FF67483C690}" destId="{8378261F-622B-4491-B2F8-F47696EBE2BA}" srcOrd="4" destOrd="0" presId="urn:microsoft.com/office/officeart/2005/8/layout/hList7"/>
    <dgm:cxn modelId="{ABF6EB2C-989D-4AD1-BB98-DC8CBDC915EE}" type="presParOf" srcId="{8378261F-622B-4491-B2F8-F47696EBE2BA}" destId="{909026CF-98C8-4F9D-A1EE-B5149E7E3930}" srcOrd="0" destOrd="0" presId="urn:microsoft.com/office/officeart/2005/8/layout/hList7"/>
    <dgm:cxn modelId="{00136625-9459-4500-B5C2-829F889A68B0}" type="presParOf" srcId="{8378261F-622B-4491-B2F8-F47696EBE2BA}" destId="{48C4F424-072F-4A4E-8994-7B0DE5713D04}" srcOrd="1" destOrd="0" presId="urn:microsoft.com/office/officeart/2005/8/layout/hList7"/>
    <dgm:cxn modelId="{0E0A5201-A04D-4096-9228-C9380B2A9CE6}" type="presParOf" srcId="{8378261F-622B-4491-B2F8-F47696EBE2BA}" destId="{AC2D3ECF-CF9E-4A3E-BB38-A4B007F1C1F7}" srcOrd="2" destOrd="0" presId="urn:microsoft.com/office/officeart/2005/8/layout/hList7"/>
    <dgm:cxn modelId="{60DD00DE-617F-474D-985F-58A111EE035A}" type="presParOf" srcId="{8378261F-622B-4491-B2F8-F47696EBE2BA}" destId="{FD7FFD98-77C1-4F82-A574-151F45F5523C}" srcOrd="3" destOrd="0" presId="urn:microsoft.com/office/officeart/2005/8/layout/hList7"/>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F8F7B9-562E-41B6-A9B8-BCBAD8D97EE0}">
      <dsp:nvSpPr>
        <dsp:cNvPr id="0" name=""/>
        <dsp:cNvSpPr/>
      </dsp:nvSpPr>
      <dsp:spPr>
        <a:xfrm>
          <a:off x="0" y="0"/>
          <a:ext cx="8640960" cy="5461000"/>
        </a:xfrm>
        <a:prstGeom prst="roundRect">
          <a:avLst>
            <a:gd name="adj" fmla="val 8500"/>
          </a:avLst>
        </a:prstGeom>
        <a:solidFill>
          <a:schemeClr val="accent2">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4238343" numCol="1" spcCol="1270" anchor="t" anchorCtr="0">
          <a:noAutofit/>
        </a:bodyPr>
        <a:lstStyle/>
        <a:p>
          <a:pPr lvl="0" algn="l" defTabSz="1244600">
            <a:lnSpc>
              <a:spcPct val="90000"/>
            </a:lnSpc>
            <a:spcBef>
              <a:spcPct val="0"/>
            </a:spcBef>
            <a:spcAft>
              <a:spcPct val="35000"/>
            </a:spcAft>
          </a:pPr>
          <a:r>
            <a:rPr lang="fr-FR" sz="2800" b="1" kern="1200" dirty="0" smtClean="0">
              <a:solidFill>
                <a:schemeClr val="tx1"/>
              </a:solidFill>
            </a:rPr>
            <a:t>THE PATH FOR FUTURE</a:t>
          </a:r>
          <a:endParaRPr lang="fr-FR" sz="2800" b="1" kern="1200" dirty="0">
            <a:solidFill>
              <a:schemeClr val="tx1"/>
            </a:solidFill>
          </a:endParaRPr>
        </a:p>
      </dsp:txBody>
      <dsp:txXfrm>
        <a:off x="0" y="0"/>
        <a:ext cx="8640960" cy="5461000"/>
      </dsp:txXfrm>
    </dsp:sp>
    <dsp:sp modelId="{D79BDF8F-78B6-4FD0-A4D3-B847F90E23BF}">
      <dsp:nvSpPr>
        <dsp:cNvPr id="0" name=""/>
        <dsp:cNvSpPr/>
      </dsp:nvSpPr>
      <dsp:spPr>
        <a:xfrm>
          <a:off x="144010" y="1023888"/>
          <a:ext cx="1296144" cy="3822146"/>
        </a:xfrm>
        <a:prstGeom prst="roundRect">
          <a:avLst>
            <a:gd name="adj" fmla="val 10500"/>
          </a:avLst>
        </a:prstGeom>
        <a:solidFill>
          <a:srgbClr val="FF0000">
            <a:alpha val="90000"/>
          </a:srgb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vert270"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latin typeface="Calibri" pitchFamily="34" charset="0"/>
            </a:rPr>
            <a:t>MODERNIZATION</a:t>
          </a:r>
          <a:endParaRPr lang="fr-FR" sz="2000" b="1" kern="1200" dirty="0" smtClean="0">
            <a:latin typeface="Calibri" pitchFamily="34" charset="0"/>
          </a:endParaRPr>
        </a:p>
        <a:p>
          <a:pPr lvl="0" algn="ctr" defTabSz="889000">
            <a:lnSpc>
              <a:spcPct val="90000"/>
            </a:lnSpc>
            <a:spcBef>
              <a:spcPct val="0"/>
            </a:spcBef>
            <a:spcAft>
              <a:spcPct val="35000"/>
            </a:spcAft>
          </a:pPr>
          <a:r>
            <a:rPr lang="fr-FR" sz="2000" b="1" kern="1200" dirty="0" smtClean="0">
              <a:latin typeface="Calibri" pitchFamily="34" charset="0"/>
            </a:rPr>
            <a:t>INDUSTRIALIZATION</a:t>
          </a:r>
          <a:endParaRPr lang="fr-FR" sz="2000" b="1" kern="1200" dirty="0">
            <a:latin typeface="Calibri" pitchFamily="34" charset="0"/>
          </a:endParaRPr>
        </a:p>
      </dsp:txBody>
      <dsp:txXfrm>
        <a:off x="144010" y="1023888"/>
        <a:ext cx="1296144" cy="3822146"/>
      </dsp:txXfrm>
    </dsp:sp>
    <dsp:sp modelId="{5A0A682A-E908-420C-9A38-24F7F208A4E5}">
      <dsp:nvSpPr>
        <dsp:cNvPr id="0" name=""/>
        <dsp:cNvSpPr/>
      </dsp:nvSpPr>
      <dsp:spPr>
        <a:xfrm>
          <a:off x="1656202" y="951863"/>
          <a:ext cx="6696744" cy="3822700"/>
        </a:xfrm>
        <a:prstGeom prst="roundRect">
          <a:avLst>
            <a:gd name="adj" fmla="val 10500"/>
          </a:avLst>
        </a:prstGeom>
        <a:solidFill>
          <a:srgbClr val="00CC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2427415" numCol="1" spcCol="1270" anchor="t" anchorCtr="0">
          <a:noAutofit/>
        </a:bodyPr>
        <a:lstStyle/>
        <a:p>
          <a:pPr lvl="0" algn="l" defTabSz="1066800">
            <a:lnSpc>
              <a:spcPct val="90000"/>
            </a:lnSpc>
            <a:spcBef>
              <a:spcPct val="0"/>
            </a:spcBef>
            <a:spcAft>
              <a:spcPct val="35000"/>
            </a:spcAft>
          </a:pPr>
          <a:r>
            <a:rPr lang="fr-FR" sz="2400" b="1" kern="1200" dirty="0" smtClean="0">
              <a:solidFill>
                <a:schemeClr val="tx1"/>
              </a:solidFill>
              <a:latin typeface="Calibri" pitchFamily="34" charset="0"/>
            </a:rPr>
            <a:t>National </a:t>
          </a:r>
          <a:r>
            <a:rPr lang="fr-FR" sz="2400" b="1" kern="1200" dirty="0" err="1" smtClean="0">
              <a:solidFill>
                <a:schemeClr val="tx1"/>
              </a:solidFill>
              <a:latin typeface="Calibri" pitchFamily="34" charset="0"/>
            </a:rPr>
            <a:t>Development</a:t>
          </a:r>
          <a:r>
            <a:rPr lang="fr-FR" sz="2400" b="1" kern="1200" dirty="0" smtClean="0">
              <a:solidFill>
                <a:schemeClr val="tx1"/>
              </a:solidFill>
              <a:latin typeface="Calibri" pitchFamily="34" charset="0"/>
            </a:rPr>
            <a:t> Plan</a:t>
          </a:r>
          <a:endParaRPr lang="fr-FR" sz="2400" b="1" kern="1200" dirty="0">
            <a:solidFill>
              <a:schemeClr val="tx1"/>
            </a:solidFill>
            <a:latin typeface="Calibri" pitchFamily="34" charset="0"/>
          </a:endParaRPr>
        </a:p>
      </dsp:txBody>
      <dsp:txXfrm>
        <a:off x="1656202" y="951863"/>
        <a:ext cx="6696744" cy="3822700"/>
      </dsp:txXfrm>
    </dsp:sp>
    <dsp:sp modelId="{94A9C856-AF67-4A89-8EEA-BA7BF107ABCC}">
      <dsp:nvSpPr>
        <dsp:cNvPr id="0" name=""/>
        <dsp:cNvSpPr/>
      </dsp:nvSpPr>
      <dsp:spPr>
        <a:xfrm>
          <a:off x="1800202" y="1455938"/>
          <a:ext cx="2405082" cy="1066828"/>
        </a:xfrm>
        <a:prstGeom prst="roundRect">
          <a:avLst>
            <a:gd name="adj" fmla="val 10500"/>
          </a:avLst>
        </a:prstGeom>
        <a:solidFill>
          <a:srgbClr val="66FF33">
            <a:alpha val="90000"/>
          </a:srgb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GROWTH</a:t>
          </a:r>
          <a:endParaRPr lang="fr-FR" sz="2000" b="1" kern="1200" dirty="0"/>
        </a:p>
      </dsp:txBody>
      <dsp:txXfrm>
        <a:off x="1800202" y="1455938"/>
        <a:ext cx="2405082" cy="1066828"/>
      </dsp:txXfrm>
    </dsp:sp>
    <dsp:sp modelId="{1A1D50CE-0AAA-4544-B4B5-801F11E74BA1}">
      <dsp:nvSpPr>
        <dsp:cNvPr id="0" name=""/>
        <dsp:cNvSpPr/>
      </dsp:nvSpPr>
      <dsp:spPr>
        <a:xfrm>
          <a:off x="5616622" y="1455938"/>
          <a:ext cx="2405082" cy="1066828"/>
        </a:xfrm>
        <a:prstGeom prst="roundRect">
          <a:avLst>
            <a:gd name="adj" fmla="val 10500"/>
          </a:avLst>
        </a:prstGeom>
        <a:solidFill>
          <a:srgbClr val="66FF33">
            <a:alpha val="90000"/>
          </a:srgb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latin typeface="Calibri" pitchFamily="34" charset="0"/>
            </a:rPr>
            <a:t>DIVERSIFICATION</a:t>
          </a:r>
        </a:p>
        <a:p>
          <a:pPr lvl="0" algn="ctr" defTabSz="889000">
            <a:lnSpc>
              <a:spcPct val="90000"/>
            </a:lnSpc>
            <a:spcBef>
              <a:spcPct val="0"/>
            </a:spcBef>
            <a:spcAft>
              <a:spcPct val="35000"/>
            </a:spcAft>
          </a:pPr>
          <a:r>
            <a:rPr lang="fr-FR" sz="2000" b="1" kern="1200" dirty="0" smtClean="0">
              <a:latin typeface="Calibri" pitchFamily="34" charset="0"/>
            </a:rPr>
            <a:t>THROUGH CLUSTERS</a:t>
          </a:r>
        </a:p>
        <a:p>
          <a:pPr lvl="0" algn="ctr" defTabSz="889000">
            <a:lnSpc>
              <a:spcPct val="90000"/>
            </a:lnSpc>
            <a:spcBef>
              <a:spcPct val="0"/>
            </a:spcBef>
            <a:spcAft>
              <a:spcPct val="35000"/>
            </a:spcAft>
          </a:pPr>
          <a:r>
            <a:rPr lang="fr-FR" sz="2000" b="1" kern="1200" dirty="0" smtClean="0">
              <a:latin typeface="Calibri" pitchFamily="34" charset="0"/>
            </a:rPr>
            <a:t>POLICY</a:t>
          </a:r>
          <a:endParaRPr lang="fr-FR" sz="2000" b="1" kern="1200" dirty="0">
            <a:latin typeface="Calibri" pitchFamily="34" charset="0"/>
          </a:endParaRPr>
        </a:p>
      </dsp:txBody>
      <dsp:txXfrm>
        <a:off x="5616622" y="1455938"/>
        <a:ext cx="2405082" cy="1066828"/>
      </dsp:txXfrm>
    </dsp:sp>
    <dsp:sp modelId="{517887FB-598D-4193-874C-A165F631529E}">
      <dsp:nvSpPr>
        <dsp:cNvPr id="0" name=""/>
        <dsp:cNvSpPr/>
      </dsp:nvSpPr>
      <dsp:spPr>
        <a:xfrm>
          <a:off x="1728198" y="2680062"/>
          <a:ext cx="6235891" cy="2184400"/>
        </a:xfrm>
        <a:prstGeom prst="roundRect">
          <a:avLst>
            <a:gd name="adj" fmla="val 10500"/>
          </a:avLst>
        </a:prstGeom>
        <a:solidFill>
          <a:srgbClr val="00B0F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462280" numCol="1" spcCol="1270" anchor="t" anchorCtr="0">
          <a:noAutofit/>
        </a:bodyPr>
        <a:lstStyle/>
        <a:p>
          <a:pPr lvl="0" algn="l" defTabSz="2889250">
            <a:lnSpc>
              <a:spcPct val="90000"/>
            </a:lnSpc>
            <a:spcBef>
              <a:spcPct val="0"/>
            </a:spcBef>
            <a:spcAft>
              <a:spcPct val="35000"/>
            </a:spcAft>
          </a:pPr>
          <a:endParaRPr lang="fr-FR" sz="6500" kern="1200"/>
        </a:p>
      </dsp:txBody>
      <dsp:txXfrm>
        <a:off x="1728198" y="2680062"/>
        <a:ext cx="6235891" cy="21844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15EC84-4CE3-47AA-AF23-6E1748B1EA76}">
      <dsp:nvSpPr>
        <dsp:cNvPr id="0" name=""/>
        <dsp:cNvSpPr/>
      </dsp:nvSpPr>
      <dsp:spPr>
        <a:xfrm>
          <a:off x="2874472" y="2584196"/>
          <a:ext cx="2809810" cy="2168331"/>
        </a:xfrm>
        <a:prstGeom prst="ellipse">
          <a:avLst/>
        </a:prstGeom>
        <a:solidFill>
          <a:srgbClr val="FF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a:spcBef>
              <a:spcPct val="0"/>
            </a:spcBef>
          </a:pPr>
          <a:r>
            <a:rPr lang="fr-FR" sz="2000" b="1" kern="1200" dirty="0" smtClean="0">
              <a:solidFill>
                <a:schemeClr val="tx1"/>
              </a:solidFill>
              <a:latin typeface="Calibri" pitchFamily="34" charset="0"/>
            </a:rPr>
            <a:t>PROMOTION </a:t>
          </a:r>
          <a:r>
            <a:rPr lang="fr-FR" sz="2000" b="1" kern="1200" dirty="0" smtClean="0">
              <a:solidFill>
                <a:schemeClr val="tx1"/>
              </a:solidFill>
              <a:latin typeface="Calibri" pitchFamily="34" charset="0"/>
            </a:rPr>
            <a:t>OF</a:t>
          </a:r>
          <a:endParaRPr lang="fr-FR" sz="2000" b="1" kern="1200" dirty="0" smtClean="0">
            <a:solidFill>
              <a:schemeClr val="tx1"/>
            </a:solidFill>
            <a:latin typeface="Calibri"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dirty="0" smtClean="0">
              <a:solidFill>
                <a:schemeClr val="tx1"/>
              </a:solidFill>
              <a:latin typeface="Calibri" pitchFamily="34" charset="0"/>
            </a:rPr>
            <a:t>PRIVATE SECTOR</a:t>
          </a:r>
          <a:endParaRPr lang="fr-FR" sz="2000" b="1" kern="1200" dirty="0">
            <a:solidFill>
              <a:schemeClr val="tx1"/>
            </a:solidFill>
          </a:endParaRPr>
        </a:p>
      </dsp:txBody>
      <dsp:txXfrm>
        <a:off x="2874472" y="2584196"/>
        <a:ext cx="2809810" cy="2168331"/>
      </dsp:txXfrm>
    </dsp:sp>
    <dsp:sp modelId="{C7AF70B9-6139-44F6-9D58-A3640B9700B6}">
      <dsp:nvSpPr>
        <dsp:cNvPr id="0" name=""/>
        <dsp:cNvSpPr/>
      </dsp:nvSpPr>
      <dsp:spPr>
        <a:xfrm rot="12775968">
          <a:off x="1698998" y="1929455"/>
          <a:ext cx="1946831" cy="617974"/>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51D76312-8460-4A8C-A910-E67F1379B374}">
      <dsp:nvSpPr>
        <dsp:cNvPr id="0" name=""/>
        <dsp:cNvSpPr/>
      </dsp:nvSpPr>
      <dsp:spPr>
        <a:xfrm>
          <a:off x="165441" y="1027371"/>
          <a:ext cx="2617533" cy="1647931"/>
        </a:xfrm>
        <a:prstGeom prst="roundRect">
          <a:avLst>
            <a:gd name="adj" fmla="val 10000"/>
          </a:avLst>
        </a:prstGeom>
        <a:solidFill>
          <a:srgbClr val="00CC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endParaRPr lang="fr-FR" sz="2000" kern="1200" dirty="0" smtClean="0">
            <a:solidFill>
              <a:schemeClr val="tx1"/>
            </a:solidFill>
          </a:endParaRPr>
        </a:p>
        <a:p>
          <a:pPr lvl="0" algn="l" defTabSz="889000">
            <a:lnSpc>
              <a:spcPct val="90000"/>
            </a:lnSpc>
            <a:spcBef>
              <a:spcPct val="0"/>
            </a:spcBef>
            <a:spcAft>
              <a:spcPct val="35000"/>
            </a:spcAft>
          </a:pPr>
          <a:r>
            <a:rPr lang="fr-FR" sz="2000" b="1" kern="1200" dirty="0" smtClean="0">
              <a:solidFill>
                <a:schemeClr val="tx1"/>
              </a:solidFill>
              <a:latin typeface="Calibri" pitchFamily="34" charset="0"/>
            </a:rPr>
            <a:t>- </a:t>
          </a:r>
          <a:r>
            <a:rPr lang="fr-FR" sz="2000" b="1" kern="1200" dirty="0" smtClean="0">
              <a:solidFill>
                <a:schemeClr val="tx1"/>
              </a:solidFill>
              <a:latin typeface="Calibri" pitchFamily="34" charset="0"/>
            </a:rPr>
            <a:t>INDUSTRIALIZATION</a:t>
          </a:r>
          <a:endParaRPr lang="fr-FR" sz="2000" b="1" kern="1200" dirty="0" smtClean="0">
            <a:solidFill>
              <a:schemeClr val="tx1"/>
            </a:solidFill>
            <a:latin typeface="Calibri" pitchFamily="34" charset="0"/>
          </a:endParaRPr>
        </a:p>
        <a:p>
          <a:pPr lvl="0" algn="ctr" defTabSz="889000">
            <a:lnSpc>
              <a:spcPct val="90000"/>
            </a:lnSpc>
            <a:spcBef>
              <a:spcPct val="0"/>
            </a:spcBef>
            <a:spcAft>
              <a:spcPct val="35000"/>
            </a:spcAft>
          </a:pPr>
          <a:endParaRPr lang="fr-FR" sz="2000" kern="1200" dirty="0"/>
        </a:p>
      </dsp:txBody>
      <dsp:txXfrm>
        <a:off x="165441" y="1027371"/>
        <a:ext cx="2617533" cy="1647931"/>
      </dsp:txXfrm>
    </dsp:sp>
    <dsp:sp modelId="{BD0C2D84-864F-4B9E-B693-A2A0ADBA5433}">
      <dsp:nvSpPr>
        <dsp:cNvPr id="0" name=""/>
        <dsp:cNvSpPr/>
      </dsp:nvSpPr>
      <dsp:spPr>
        <a:xfrm rot="16222273">
          <a:off x="3301193" y="1296957"/>
          <a:ext cx="1984773" cy="617974"/>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A77F41AD-FD13-4ED2-AE20-24F5DB6406AC}">
      <dsp:nvSpPr>
        <dsp:cNvPr id="0" name=""/>
        <dsp:cNvSpPr/>
      </dsp:nvSpPr>
      <dsp:spPr>
        <a:xfrm>
          <a:off x="2719550" y="0"/>
          <a:ext cx="3160918" cy="967929"/>
        </a:xfrm>
        <a:prstGeom prst="roundRect">
          <a:avLst>
            <a:gd name="adj" fmla="val 10000"/>
          </a:avLst>
        </a:prstGeom>
        <a:solidFill>
          <a:srgbClr val="FFC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latin typeface="Calibri" pitchFamily="34" charset="0"/>
            </a:rPr>
            <a:t>MODERNIZATION</a:t>
          </a:r>
          <a:endParaRPr lang="fr-FR" sz="2000" b="1" kern="1200" dirty="0">
            <a:solidFill>
              <a:schemeClr val="tx1"/>
            </a:solidFill>
            <a:latin typeface="Calibri" pitchFamily="34" charset="0"/>
          </a:endParaRPr>
        </a:p>
      </dsp:txBody>
      <dsp:txXfrm>
        <a:off x="2719550" y="0"/>
        <a:ext cx="3160918" cy="967929"/>
      </dsp:txXfrm>
    </dsp:sp>
    <dsp:sp modelId="{7998A173-BE2B-408D-99BE-63B30A2AC57B}">
      <dsp:nvSpPr>
        <dsp:cNvPr id="0" name=""/>
        <dsp:cNvSpPr/>
      </dsp:nvSpPr>
      <dsp:spPr>
        <a:xfrm rot="19704883">
          <a:off x="5095167" y="2121160"/>
          <a:ext cx="1924376" cy="617974"/>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C26BE46D-6A79-4660-9300-6E4E31B5C33E}">
      <dsp:nvSpPr>
        <dsp:cNvPr id="0" name=""/>
        <dsp:cNvSpPr/>
      </dsp:nvSpPr>
      <dsp:spPr>
        <a:xfrm>
          <a:off x="5894551" y="1102218"/>
          <a:ext cx="2436652" cy="1647931"/>
        </a:xfrm>
        <a:prstGeom prst="roundRect">
          <a:avLst>
            <a:gd name="adj" fmla="val 10000"/>
          </a:avLst>
        </a:prstGeom>
        <a:solidFill>
          <a:srgbClr val="0070C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endParaRPr lang="fr-FR" sz="1800" b="1" kern="1200" dirty="0" smtClean="0">
            <a:solidFill>
              <a:schemeClr val="tx1"/>
            </a:solidFill>
            <a:latin typeface="Calibri" pitchFamily="34" charset="0"/>
          </a:endParaRPr>
        </a:p>
        <a:p>
          <a:pPr lvl="0" algn="ctr" defTabSz="800100">
            <a:lnSpc>
              <a:spcPct val="90000"/>
            </a:lnSpc>
            <a:spcBef>
              <a:spcPct val="0"/>
            </a:spcBef>
            <a:spcAft>
              <a:spcPct val="35000"/>
            </a:spcAft>
          </a:pPr>
          <a:r>
            <a:rPr lang="fr-FR" sz="1800" b="1" kern="1200" dirty="0" smtClean="0">
              <a:solidFill>
                <a:schemeClr val="tx1"/>
              </a:solidFill>
              <a:latin typeface="Calibri" pitchFamily="34" charset="0"/>
            </a:rPr>
            <a:t>DIVERSIFICATION</a:t>
          </a:r>
        </a:p>
        <a:p>
          <a:pPr lvl="0" algn="ctr" defTabSz="800100">
            <a:lnSpc>
              <a:spcPct val="90000"/>
            </a:lnSpc>
            <a:spcBef>
              <a:spcPct val="0"/>
            </a:spcBef>
            <a:spcAft>
              <a:spcPct val="35000"/>
            </a:spcAft>
          </a:pPr>
          <a:endParaRPr lang="fr-FR" sz="2000" kern="1200" dirty="0">
            <a:latin typeface="Calibri" pitchFamily="34" charset="0"/>
          </a:endParaRPr>
        </a:p>
      </dsp:txBody>
      <dsp:txXfrm>
        <a:off x="5894551" y="1102218"/>
        <a:ext cx="2436652" cy="164793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F0637D-2EBF-4D8C-B0CA-2B18C9F03BF4}">
      <dsp:nvSpPr>
        <dsp:cNvPr id="0" name=""/>
        <dsp:cNvSpPr/>
      </dsp:nvSpPr>
      <dsp:spPr>
        <a:xfrm>
          <a:off x="0" y="504037"/>
          <a:ext cx="2655892" cy="3199912"/>
        </a:xfrm>
        <a:prstGeom prst="roundRect">
          <a:avLst>
            <a:gd name="adj" fmla="val 10000"/>
          </a:avLst>
        </a:prstGeom>
        <a:solidFill>
          <a:srgbClr val="92D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I. </a:t>
          </a:r>
        </a:p>
        <a:p>
          <a:pPr lvl="0" algn="ctr" defTabSz="711200">
            <a:lnSpc>
              <a:spcPct val="90000"/>
            </a:lnSpc>
            <a:spcBef>
              <a:spcPct val="0"/>
            </a:spcBef>
            <a:spcAft>
              <a:spcPct val="35000"/>
            </a:spcAft>
          </a:pPr>
          <a:r>
            <a:rPr lang="fr-FR" sz="1600" b="1" kern="1200" dirty="0" smtClean="0">
              <a:solidFill>
                <a:schemeClr val="tx1"/>
              </a:solidFill>
            </a:rPr>
            <a:t>FOOD SECURITY</a:t>
          </a:r>
          <a:endParaRPr lang="fr-FR" sz="1600" b="1" kern="1200" dirty="0">
            <a:solidFill>
              <a:schemeClr val="tx1"/>
            </a:solidFill>
          </a:endParaRPr>
        </a:p>
      </dsp:txBody>
      <dsp:txXfrm>
        <a:off x="0" y="1784002"/>
        <a:ext cx="2655892" cy="1279964"/>
      </dsp:txXfrm>
    </dsp:sp>
    <dsp:sp modelId="{3ECA18CE-DF25-4D46-BC31-E9AA67653DDB}">
      <dsp:nvSpPr>
        <dsp:cNvPr id="0" name=""/>
        <dsp:cNvSpPr/>
      </dsp:nvSpPr>
      <dsp:spPr>
        <a:xfrm>
          <a:off x="652029" y="216022"/>
          <a:ext cx="1353312" cy="1353312"/>
        </a:xfrm>
        <a:prstGeom prst="ellipse">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0D12C83-000A-4D3C-B687-3F5E71894EA9}">
      <dsp:nvSpPr>
        <dsp:cNvPr id="0" name=""/>
        <dsp:cNvSpPr/>
      </dsp:nvSpPr>
      <dsp:spPr>
        <a:xfrm>
          <a:off x="2736309" y="504037"/>
          <a:ext cx="2376253" cy="3271926"/>
        </a:xfrm>
        <a:prstGeom prst="roundRect">
          <a:avLst>
            <a:gd name="adj" fmla="val 10000"/>
          </a:avLst>
        </a:prstGeom>
        <a:solidFill>
          <a:schemeClr val="accent2">
            <a:lumMod val="40000"/>
            <a:lumOff val="6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latin typeface="+mj-lt"/>
            </a:rPr>
            <a:t>II. </a:t>
          </a:r>
          <a:r>
            <a:rPr lang="fr-FR" sz="1600" b="1" kern="1200" dirty="0" smtClean="0">
              <a:solidFill>
                <a:schemeClr val="tx1"/>
              </a:solidFill>
              <a:latin typeface="+mj-lt"/>
            </a:rPr>
            <a:t>ENHANCING QUALITY OF LIFE AND HOUSING</a:t>
          </a:r>
          <a:endParaRPr lang="fr-FR" sz="1600" b="1" kern="1200" dirty="0">
            <a:solidFill>
              <a:schemeClr val="tx1"/>
            </a:solidFill>
            <a:latin typeface="+mj-lt"/>
          </a:endParaRPr>
        </a:p>
      </dsp:txBody>
      <dsp:txXfrm>
        <a:off x="2736309" y="1812808"/>
        <a:ext cx="2376253" cy="1308770"/>
      </dsp:txXfrm>
    </dsp:sp>
    <dsp:sp modelId="{BB368C8A-D503-4393-947C-5752D883BD8B}">
      <dsp:nvSpPr>
        <dsp:cNvPr id="0" name=""/>
        <dsp:cNvSpPr/>
      </dsp:nvSpPr>
      <dsp:spPr>
        <a:xfrm>
          <a:off x="3247780" y="216017"/>
          <a:ext cx="1353312" cy="1353312"/>
        </a:xfrm>
        <a:prstGeom prst="ellipse">
          <a:avLst/>
        </a:prstGeom>
        <a:blipFill rotWithShape="0">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09026CF-98C8-4F9D-A1EE-B5149E7E3930}">
      <dsp:nvSpPr>
        <dsp:cNvPr id="0" name=""/>
        <dsp:cNvSpPr/>
      </dsp:nvSpPr>
      <dsp:spPr>
        <a:xfrm>
          <a:off x="5192239" y="504068"/>
          <a:ext cx="2655892" cy="3487927"/>
        </a:xfrm>
        <a:prstGeom prst="roundRect">
          <a:avLst>
            <a:gd name="adj" fmla="val 10000"/>
          </a:avLst>
        </a:prstGeom>
        <a:solidFill>
          <a:schemeClr val="bg2">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III. </a:t>
          </a:r>
        </a:p>
        <a:p>
          <a:pPr lvl="0" algn="ctr" defTabSz="711200">
            <a:lnSpc>
              <a:spcPct val="90000"/>
            </a:lnSpc>
            <a:spcBef>
              <a:spcPct val="0"/>
            </a:spcBef>
            <a:spcAft>
              <a:spcPct val="35000"/>
            </a:spcAft>
          </a:pPr>
          <a:r>
            <a:rPr lang="fr-FR" sz="1600" b="1" kern="1200" dirty="0" smtClean="0">
              <a:solidFill>
                <a:schemeClr val="tx1"/>
              </a:solidFill>
            </a:rPr>
            <a:t>SUPPORT ALL  </a:t>
          </a:r>
          <a:r>
            <a:rPr lang="fr-FR" sz="1600" b="1" kern="1200" dirty="0" smtClean="0">
              <a:solidFill>
                <a:schemeClr val="tx1"/>
              </a:solidFill>
            </a:rPr>
            <a:t>INITIATIVES </a:t>
          </a:r>
          <a:r>
            <a:rPr lang="fr-FR" sz="1600" b="1" kern="1200" dirty="0" smtClean="0">
              <a:solidFill>
                <a:schemeClr val="tx1"/>
              </a:solidFill>
            </a:rPr>
            <a:t>OF </a:t>
          </a:r>
          <a:r>
            <a:rPr lang="fr-FR" sz="1600" b="1" kern="1200" dirty="0" smtClean="0">
              <a:solidFill>
                <a:schemeClr val="tx1"/>
              </a:solidFill>
            </a:rPr>
            <a:t>CREATION </a:t>
          </a:r>
          <a:r>
            <a:rPr lang="fr-FR" sz="1600" b="1" kern="1200" dirty="0" smtClean="0">
              <a:solidFill>
                <a:schemeClr val="tx1"/>
              </a:solidFill>
            </a:rPr>
            <a:t>INDUSTRIES  </a:t>
          </a:r>
          <a:endParaRPr lang="fr-FR" sz="1600" b="1" kern="1200" dirty="0">
            <a:solidFill>
              <a:schemeClr val="tx1"/>
            </a:solidFill>
          </a:endParaRPr>
        </a:p>
      </dsp:txBody>
      <dsp:txXfrm>
        <a:off x="5192239" y="1899239"/>
        <a:ext cx="2655892" cy="1395171"/>
      </dsp:txXfrm>
    </dsp:sp>
    <dsp:sp modelId="{FD7FFD98-77C1-4F82-A574-151F45F5523C}">
      <dsp:nvSpPr>
        <dsp:cNvPr id="0" name=""/>
        <dsp:cNvSpPr/>
      </dsp:nvSpPr>
      <dsp:spPr>
        <a:xfrm>
          <a:off x="5843530" y="288037"/>
          <a:ext cx="1353312" cy="1353312"/>
        </a:xfrm>
        <a:prstGeom prst="ellipse">
          <a:avLst/>
        </a:prstGeom>
        <a:blipFill rotWithShape="0">
          <a:blip xmlns:r="http://schemas.openxmlformats.org/officeDocument/2006/relationships" r:embed="rId3"/>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CF59014-21B6-493D-BE62-DEDAF096F4BE}">
      <dsp:nvSpPr>
        <dsp:cNvPr id="0" name=""/>
        <dsp:cNvSpPr/>
      </dsp:nvSpPr>
      <dsp:spPr>
        <a:xfrm>
          <a:off x="267885" y="3168355"/>
          <a:ext cx="7220962" cy="609600"/>
        </a:xfrm>
        <a:prstGeom prst="leftRightArrow">
          <a:avLst/>
        </a:prstGeom>
        <a:solidFill>
          <a:schemeClr val="tx1"/>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8FBF618A-1950-44D8-839B-C24C4D9787AF}" type="datetimeFigureOut">
              <a:rPr lang="fr-FR" smtClean="0"/>
              <a:pPr/>
              <a:t>10/03/2014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4741F85-4FA9-4449-8A3B-3860C26DFFC9}"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FBF618A-1950-44D8-839B-C24C4D9787AF}"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741F85-4FA9-4449-8A3B-3860C26DFFC9}"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C4741F85-4FA9-4449-8A3B-3860C26DFFC9}"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FBF618A-1950-44D8-839B-C24C4D9787AF}"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8FBF618A-1950-44D8-839B-C24C4D9787AF}"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C4741F85-4FA9-4449-8A3B-3860C26DFFC9}"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8FBF618A-1950-44D8-839B-C24C4D9787AF}" type="datetimeFigureOut">
              <a:rPr lang="fr-FR" smtClean="0"/>
              <a:pPr/>
              <a:t>10/03/2014</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4741F85-4FA9-4449-8A3B-3860C26DFFC9}"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8FBF618A-1950-44D8-839B-C24C4D9787AF}" type="datetimeFigureOut">
              <a:rPr lang="fr-FR" smtClean="0"/>
              <a:pPr/>
              <a:t>10/03/2014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741F85-4FA9-4449-8A3B-3860C26DFFC9}"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8FBF618A-1950-44D8-839B-C24C4D9787AF}" type="datetimeFigureOut">
              <a:rPr lang="fr-FR" smtClean="0"/>
              <a:pPr/>
              <a:t>10/03/2014</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C4741F85-4FA9-4449-8A3B-3860C26DFFC9}"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8FBF618A-1950-44D8-839B-C24C4D9787AF}" type="datetimeFigureOut">
              <a:rPr lang="fr-FR" smtClean="0"/>
              <a:pPr/>
              <a:t>10/03/2014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C4741F85-4FA9-4449-8A3B-3860C26DFFC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8FBF618A-1950-44D8-839B-C24C4D9787AF}" type="datetimeFigureOut">
              <a:rPr lang="fr-FR" smtClean="0"/>
              <a:pPr/>
              <a:t>10/03/2014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4741F85-4FA9-4449-8A3B-3860C26DFFC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4741F85-4FA9-4449-8A3B-3860C26DFFC9}"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8FBF618A-1950-44D8-839B-C24C4D9787AF}" type="datetimeFigureOut">
              <a:rPr lang="fr-FR" smtClean="0"/>
              <a:pPr/>
              <a:t>10/03/2014</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C4741F85-4FA9-4449-8A3B-3860C26DFFC9}"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8FBF618A-1950-44D8-839B-C24C4D9787AF}" type="datetimeFigureOut">
              <a:rPr lang="fr-FR" smtClean="0"/>
              <a:pPr/>
              <a:t>10/03/2014</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FBF618A-1950-44D8-839B-C24C4D9787AF}" type="datetimeFigureOut">
              <a:rPr lang="fr-FR" smtClean="0"/>
              <a:pPr/>
              <a:t>10/03/2014</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4741F85-4FA9-4449-8A3B-3860C26DFFC9}"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s://www.google.cg/url?q=http://www.amazonie-indienne.com/amazonie.html&amp;sa=U&amp;ei=wvQNU_CBMM-c0wW5gIG4DA&amp;ved=0CEgQ9QEwDQ&amp;usg=AFQjCNGa2i7pOgkobpMCt5_Q3pF0521KQA" TargetMode="Externa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s://www.google.cg/url?q=http://www.partenia.org/francais/archives_fr/archives_2008/c_0802fr.htm&amp;sa=U&amp;ei=wvQNU_CBMM-c0wW5gIG4DA&amp;ved=0CDAQ9QEwAQ&amp;usg=AFQjCNFyXcfSm3e5yEz-aFhGPZL1XNqj1Q"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google.cg/url?q=http://www.tele-animaux.com/actualite,article,les-gorilles-au-moins-deux-fois-plus-nombreux-qu-on-ne-le-croyait--:1005.html&amp;sa=U&amp;ei=AvANU8GJEuOO0AWbmYCgBQ&amp;ved=0CEAQ9QEwCQ&amp;usg=AFQjCNGPLG3F5NBHXieu120dEidlJFJ1BA" TargetMode="External"/><Relationship Id="rId5" Type="http://schemas.openxmlformats.org/officeDocument/2006/relationships/image" Target="../media/image18.jpeg"/><Relationship Id="rId4" Type="http://schemas.openxmlformats.org/officeDocument/2006/relationships/hyperlink" Target="http://i1-news.softpedia-static.com/images/news2/Poaching-Leaves-Wildlife-Reserve-Without-75-of-Its-Elephants-2.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4.jpeg"/><Relationship Id="rId7"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google.cg/url?q=http://www.emergingports.com/2012/05/02/port-autonome-de-pointe-noire-vers-ladoption-dune-demarche-qualite/&amp;sa=U&amp;ei=PHkUU_LFM8TmywOdoYHoDA&amp;ved=0CEAQ9QEwCQ&amp;usg=AFQjCNFFIv0Sk9SEZk5AWaZ_CqRpJaF0fg" TargetMode="External"/><Relationship Id="rId5" Type="http://schemas.openxmlformats.org/officeDocument/2006/relationships/image" Target="../media/image24.jpeg"/><Relationship Id="rId4" Type="http://schemas.openxmlformats.org/officeDocument/2006/relationships/hyperlink" Target="https://www.google.cg/url?q=http://congo-liberty.com/?p=138&amp;sa=U&amp;ei=Fm4UU67sNqLOygOayYCQCA&amp;ved=0CDAQ9QEwAQ&amp;usg=AFQjCNELSSyMaJ7XvZujdbx_D7nbCIqx0w" TargetMode="External"/><Relationship Id="rId9"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fr.wikipedia.org/w/index.php?title=Fichier:Republic_of_the_Congo_(orthographic_projection).svg&amp;page=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www.congo-site.com/file/10869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3528" y="2708920"/>
            <a:ext cx="8136903" cy="1216876"/>
          </a:xfrm>
        </p:spPr>
        <p:txBody>
          <a:bodyPr>
            <a:normAutofit/>
          </a:bodyPr>
          <a:lstStyle/>
          <a:p>
            <a:r>
              <a:rPr lang="fr-FR" sz="2400" dirty="0" smtClean="0">
                <a:solidFill>
                  <a:schemeClr val="tx1"/>
                </a:solidFill>
              </a:rPr>
              <a:t>OPPORTUNITIES OF INVESTMENT</a:t>
            </a:r>
            <a:endParaRPr lang="fr-FR" sz="2400" dirty="0" smtClean="0">
              <a:solidFill>
                <a:schemeClr val="tx1"/>
              </a:solidFill>
            </a:endParaRPr>
          </a:p>
          <a:p>
            <a:r>
              <a:rPr lang="fr-FR" sz="2400" dirty="0" smtClean="0">
                <a:solidFill>
                  <a:schemeClr val="tx1"/>
                </a:solidFill>
              </a:rPr>
              <a:t>IN REPUBLIC OF </a:t>
            </a:r>
            <a:r>
              <a:rPr lang="fr-FR" sz="2400" dirty="0" smtClean="0">
                <a:solidFill>
                  <a:schemeClr val="tx1"/>
                </a:solidFill>
              </a:rPr>
              <a:t>CONGO</a:t>
            </a:r>
            <a:endParaRPr lang="fr-FR" sz="2400" dirty="0">
              <a:solidFill>
                <a:schemeClr val="tx1"/>
              </a:solidFill>
            </a:endParaRPr>
          </a:p>
        </p:txBody>
      </p:sp>
      <p:sp>
        <p:nvSpPr>
          <p:cNvPr id="4" name="Sous-titre 2"/>
          <p:cNvSpPr txBox="1">
            <a:spLocks/>
          </p:cNvSpPr>
          <p:nvPr/>
        </p:nvSpPr>
        <p:spPr>
          <a:xfrm>
            <a:off x="1475658" y="188640"/>
            <a:ext cx="6400800" cy="598374"/>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nSpc>
                <a:spcPct val="80000"/>
              </a:lnSpc>
              <a:spcBef>
                <a:spcPts val="800"/>
              </a:spcBef>
            </a:pPr>
            <a:r>
              <a:rPr lang="fr-FR" sz="2800" dirty="0" smtClean="0">
                <a:solidFill>
                  <a:srgbClr val="000000"/>
                </a:solidFill>
                <a:latin typeface="Verdana" pitchFamily="34"/>
                <a:ea typeface="Verdana" pitchFamily="34"/>
                <a:cs typeface="Verdana" pitchFamily="34"/>
              </a:rPr>
              <a:t>REPUBLIQUE </a:t>
            </a:r>
            <a:r>
              <a:rPr lang="fr-FR" sz="2800" dirty="0" smtClean="0">
                <a:solidFill>
                  <a:srgbClr val="000000"/>
                </a:solidFill>
                <a:latin typeface="Verdana" pitchFamily="34"/>
                <a:ea typeface="Verdana" pitchFamily="34"/>
                <a:cs typeface="Verdana" pitchFamily="34"/>
              </a:rPr>
              <a:t>OF </a:t>
            </a:r>
            <a:r>
              <a:rPr lang="fr-FR" sz="2800" dirty="0" smtClean="0">
                <a:solidFill>
                  <a:srgbClr val="000000"/>
                </a:solidFill>
                <a:latin typeface="Verdana" pitchFamily="34"/>
                <a:ea typeface="Verdana" pitchFamily="34"/>
                <a:cs typeface="Verdana" pitchFamily="34"/>
              </a:rPr>
              <a:t>CONGO</a:t>
            </a:r>
          </a:p>
          <a:p>
            <a:pPr>
              <a:lnSpc>
                <a:spcPct val="80000"/>
              </a:lnSpc>
              <a:spcBef>
                <a:spcPts val="800"/>
              </a:spcBef>
            </a:pPr>
            <a:endParaRPr lang="fr-FR" dirty="0"/>
          </a:p>
        </p:txBody>
      </p:sp>
      <p:sp>
        <p:nvSpPr>
          <p:cNvPr id="5" name="Titre 1"/>
          <p:cNvSpPr txBox="1">
            <a:spLocks/>
          </p:cNvSpPr>
          <p:nvPr/>
        </p:nvSpPr>
        <p:spPr>
          <a:xfrm>
            <a:off x="373469" y="2996830"/>
            <a:ext cx="8501871" cy="3168349"/>
          </a:xfrm>
          <a:prstGeom prst="rect">
            <a:avLst/>
          </a:prstGeom>
        </p:spPr>
        <p:txBody>
          <a:bodyPr vert="horz" anchor="b">
            <a:norm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r>
              <a:rPr lang="fr-FR" sz="2000" b="1" dirty="0" smtClean="0">
                <a:solidFill>
                  <a:srgbClr val="000000"/>
                </a:solidFill>
                <a:latin typeface="Verdana" pitchFamily="34"/>
                <a:ea typeface="Verdana" pitchFamily="34"/>
                <a:cs typeface="Verdana" pitchFamily="34"/>
              </a:rPr>
              <a:t>PRESENTATION</a:t>
            </a:r>
            <a:r>
              <a:rPr lang="fr-FR" sz="1600" b="1" dirty="0" smtClean="0">
                <a:solidFill>
                  <a:srgbClr val="000000"/>
                </a:solidFill>
                <a:latin typeface="Verdana" pitchFamily="34"/>
                <a:ea typeface="Verdana" pitchFamily="34"/>
                <a:cs typeface="Verdana" pitchFamily="34"/>
              </a:rPr>
              <a:t/>
            </a:r>
            <a:br>
              <a:rPr lang="fr-FR" sz="1600" b="1" dirty="0" smtClean="0">
                <a:solidFill>
                  <a:srgbClr val="000000"/>
                </a:solidFill>
                <a:latin typeface="Verdana" pitchFamily="34"/>
                <a:ea typeface="Verdana" pitchFamily="34"/>
                <a:cs typeface="Verdana" pitchFamily="34"/>
              </a:rPr>
            </a:br>
            <a:r>
              <a:rPr lang="fr-FR" sz="1600" b="1" dirty="0" smtClean="0">
                <a:solidFill>
                  <a:srgbClr val="000000"/>
                </a:solidFill>
                <a:latin typeface="Verdana" pitchFamily="34"/>
                <a:ea typeface="Verdana" pitchFamily="34"/>
                <a:cs typeface="Verdana" pitchFamily="34"/>
              </a:rPr>
              <a:t/>
            </a:r>
            <a:br>
              <a:rPr lang="fr-FR" sz="1600" b="1" dirty="0" smtClean="0">
                <a:solidFill>
                  <a:srgbClr val="000000"/>
                </a:solidFill>
                <a:latin typeface="Verdana" pitchFamily="34"/>
                <a:ea typeface="Verdana" pitchFamily="34"/>
                <a:cs typeface="Verdana" pitchFamily="34"/>
              </a:rPr>
            </a:br>
            <a:r>
              <a:rPr lang="fr-FR" sz="1600" b="1" dirty="0" smtClean="0">
                <a:solidFill>
                  <a:srgbClr val="000000"/>
                </a:solidFill>
                <a:latin typeface="Verdana" pitchFamily="34"/>
                <a:ea typeface="Verdana" pitchFamily="34"/>
                <a:cs typeface="Verdana" pitchFamily="34"/>
              </a:rPr>
              <a:t>HONOURABLE</a:t>
            </a:r>
            <a:r>
              <a:rPr lang="fr-FR" sz="1600" b="1" dirty="0" smtClean="0">
                <a:solidFill>
                  <a:srgbClr val="000000"/>
                </a:solidFill>
                <a:latin typeface="Verdana" pitchFamily="34"/>
                <a:ea typeface="Verdana" pitchFamily="34"/>
                <a:cs typeface="Verdana" pitchFamily="34"/>
              </a:rPr>
              <a:t> </a:t>
            </a:r>
            <a:r>
              <a:rPr lang="fr-FR" sz="1600" b="1" dirty="0" smtClean="0">
                <a:solidFill>
                  <a:srgbClr val="000000"/>
                </a:solidFill>
                <a:latin typeface="Verdana" pitchFamily="34"/>
                <a:ea typeface="Verdana" pitchFamily="34"/>
                <a:cs typeface="Verdana" pitchFamily="34"/>
              </a:rPr>
              <a:t>ISIDORE MVOUBA,</a:t>
            </a:r>
            <a:br>
              <a:rPr lang="fr-FR" sz="1600" b="1" dirty="0" smtClean="0">
                <a:solidFill>
                  <a:srgbClr val="000000"/>
                </a:solidFill>
                <a:latin typeface="Verdana" pitchFamily="34"/>
                <a:ea typeface="Verdana" pitchFamily="34"/>
                <a:cs typeface="Verdana" pitchFamily="34"/>
              </a:rPr>
            </a:br>
            <a:r>
              <a:rPr lang="fr-FR" sz="1600" b="1" dirty="0" smtClean="0">
                <a:solidFill>
                  <a:srgbClr val="000000"/>
                </a:solidFill>
                <a:latin typeface="Verdana" pitchFamily="34"/>
                <a:ea typeface="Verdana" pitchFamily="34"/>
                <a:cs typeface="Verdana" pitchFamily="34"/>
              </a:rPr>
              <a:t>MINISTER OF STATE</a:t>
            </a:r>
            <a:r>
              <a:rPr lang="fr-FR" sz="1600" b="1" dirty="0" smtClean="0">
                <a:solidFill>
                  <a:srgbClr val="000000"/>
                </a:solidFill>
                <a:latin typeface="Verdana" pitchFamily="34"/>
                <a:ea typeface="Verdana" pitchFamily="34"/>
                <a:cs typeface="Verdana" pitchFamily="34"/>
              </a:rPr>
              <a:t/>
            </a:r>
            <a:br>
              <a:rPr lang="fr-FR" sz="1600" b="1" dirty="0" smtClean="0">
                <a:solidFill>
                  <a:srgbClr val="000000"/>
                </a:solidFill>
                <a:latin typeface="Verdana" pitchFamily="34"/>
                <a:ea typeface="Verdana" pitchFamily="34"/>
                <a:cs typeface="Verdana" pitchFamily="34"/>
              </a:rPr>
            </a:br>
            <a:r>
              <a:rPr lang="fr-FR" sz="1600" b="1" dirty="0" smtClean="0">
                <a:solidFill>
                  <a:srgbClr val="000000"/>
                </a:solidFill>
                <a:latin typeface="Verdana" pitchFamily="34"/>
                <a:ea typeface="Verdana" pitchFamily="34"/>
                <a:cs typeface="Verdana" pitchFamily="34"/>
              </a:rPr>
              <a:t>MINISTER OF INDUSTRIAL DEVELOPPEMENT </a:t>
            </a:r>
          </a:p>
          <a:p>
            <a:r>
              <a:rPr lang="fr-FR" sz="1600" b="1" dirty="0" smtClean="0">
                <a:solidFill>
                  <a:srgbClr val="000000"/>
                </a:solidFill>
                <a:latin typeface="Verdana" pitchFamily="34"/>
                <a:ea typeface="Verdana" pitchFamily="34"/>
                <a:cs typeface="Verdana" pitchFamily="34"/>
              </a:rPr>
              <a:t>AND </a:t>
            </a:r>
            <a:r>
              <a:rPr lang="fr-FR" sz="1600" b="1" dirty="0" smtClean="0">
                <a:solidFill>
                  <a:srgbClr val="000000"/>
                </a:solidFill>
                <a:latin typeface="Verdana" pitchFamily="34"/>
                <a:ea typeface="Verdana" pitchFamily="34"/>
                <a:cs typeface="Verdana" pitchFamily="34"/>
              </a:rPr>
              <a:t>PROMOTION </a:t>
            </a:r>
            <a:r>
              <a:rPr lang="fr-FR" sz="1600" b="1" dirty="0" smtClean="0">
                <a:solidFill>
                  <a:srgbClr val="000000"/>
                </a:solidFill>
                <a:latin typeface="Verdana" pitchFamily="34"/>
                <a:ea typeface="Verdana" pitchFamily="34"/>
                <a:cs typeface="Verdana" pitchFamily="34"/>
              </a:rPr>
              <a:t>OF PRIVATE SECTOR</a:t>
            </a:r>
            <a:r>
              <a:rPr lang="fr-FR" sz="1600" b="1" dirty="0" smtClean="0">
                <a:solidFill>
                  <a:srgbClr val="000000"/>
                </a:solidFill>
                <a:latin typeface="Verdana" pitchFamily="34"/>
                <a:ea typeface="Verdana" pitchFamily="34"/>
                <a:cs typeface="Verdana" pitchFamily="34"/>
              </a:rPr>
              <a:t/>
            </a:r>
            <a:br>
              <a:rPr lang="fr-FR" sz="1600" b="1" dirty="0" smtClean="0">
                <a:solidFill>
                  <a:srgbClr val="000000"/>
                </a:solidFill>
                <a:latin typeface="Verdana" pitchFamily="34"/>
                <a:ea typeface="Verdana" pitchFamily="34"/>
                <a:cs typeface="Verdana" pitchFamily="34"/>
              </a:rPr>
            </a:br>
            <a:r>
              <a:rPr lang="fr-FR" sz="1600" b="1" dirty="0" smtClean="0">
                <a:solidFill>
                  <a:srgbClr val="000000"/>
                </a:solidFill>
                <a:latin typeface="Maiandra GD" pitchFamily="34"/>
              </a:rPr>
              <a:t/>
            </a:r>
            <a:br>
              <a:rPr lang="fr-FR" sz="1600" b="1" dirty="0" smtClean="0">
                <a:solidFill>
                  <a:srgbClr val="000000"/>
                </a:solidFill>
                <a:latin typeface="Maiandra GD" pitchFamily="34"/>
              </a:rPr>
            </a:br>
            <a:endParaRPr lang="fr-FR" sz="1600" b="1" dirty="0">
              <a:solidFill>
                <a:srgbClr val="000000"/>
              </a:solidFill>
              <a:latin typeface="Maiandra GD" pitchFamily="34"/>
            </a:endParaRPr>
          </a:p>
        </p:txBody>
      </p:sp>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a:t>
            </a:fld>
            <a:endParaRPr lang="fr-FR" sz="1650" b="0" i="0" u="none" strike="noStrike" kern="1200" cap="none" spc="0" baseline="0">
              <a:solidFill>
                <a:srgbClr val="FFFFFF"/>
              </a:solidFill>
              <a:uFillTx/>
              <a:latin typeface="Franklin Gothic Book"/>
              <a:ea typeface=""/>
              <a:cs typeface=""/>
            </a:endParaRPr>
          </a:p>
        </p:txBody>
      </p:sp>
    </p:spTree>
    <p:extLst>
      <p:ext uri="{BB962C8B-B14F-4D97-AF65-F5344CB8AC3E}">
        <p14:creationId xmlns="" xmlns:p14="http://schemas.microsoft.com/office/powerpoint/2010/main" val="1653622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11" name="ZoneTexte 1"/>
          <p:cNvSpPr txBox="1"/>
          <p:nvPr/>
        </p:nvSpPr>
        <p:spPr>
          <a:xfrm>
            <a:off x="1259632" y="116632"/>
            <a:ext cx="6558384" cy="523219"/>
          </a:xfrm>
          <a:prstGeom prst="rect">
            <a:avLst/>
          </a:prstGeom>
          <a:solidFill>
            <a:schemeClr val="bg2">
              <a:lumMod val="75000"/>
            </a:schemeClr>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dirty="0" smtClean="0">
                <a:solidFill>
                  <a:srgbClr val="000000"/>
                </a:solidFill>
                <a:uFillTx/>
                <a:latin typeface="Calibri"/>
                <a:ea typeface=""/>
                <a:cs typeface=""/>
              </a:rPr>
              <a:t>STRATEGIE</a:t>
            </a:r>
            <a:r>
              <a:rPr lang="fr-FR" sz="2800" b="1" i="0" u="none" strike="noStrike" kern="1200" cap="none" spc="0" dirty="0" smtClean="0">
                <a:solidFill>
                  <a:srgbClr val="000000"/>
                </a:solidFill>
                <a:uFillTx/>
                <a:latin typeface="Calibri"/>
                <a:ea typeface=""/>
                <a:cs typeface=""/>
              </a:rPr>
              <a:t> D’INDUSTRIALISATION</a:t>
            </a:r>
            <a:endParaRPr lang="fr-FR" sz="2800" b="1" i="0" u="none" strike="noStrike" kern="1200" cap="none" spc="0" baseline="0" dirty="0">
              <a:solidFill>
                <a:srgbClr val="000000"/>
              </a:solidFill>
              <a:uFillTx/>
              <a:latin typeface="Calibri"/>
              <a:ea typeface=""/>
              <a:cs typeface=""/>
            </a:endParaRPr>
          </a:p>
        </p:txBody>
      </p:sp>
      <p:sp>
        <p:nvSpPr>
          <p:cNvPr id="19" name="ZoneTexte 18"/>
          <p:cNvSpPr txBox="1"/>
          <p:nvPr/>
        </p:nvSpPr>
        <p:spPr>
          <a:xfrm>
            <a:off x="179512" y="1023119"/>
            <a:ext cx="8784976" cy="461665"/>
          </a:xfrm>
          <a:prstGeom prst="rect">
            <a:avLst/>
          </a:prstGeom>
          <a:solidFill>
            <a:schemeClr val="accent2">
              <a:lumMod val="60000"/>
              <a:lumOff val="40000"/>
            </a:schemeClr>
          </a:solidFill>
        </p:spPr>
        <p:txBody>
          <a:bodyPr wrap="square" rtlCol="0">
            <a:spAutoFit/>
          </a:bodyPr>
          <a:lstStyle/>
          <a:p>
            <a:pPr algn="ctr">
              <a:buFont typeface="Wingdings" pitchFamily="2" charset="2"/>
              <a:buChar char="v"/>
            </a:pPr>
            <a:r>
              <a:rPr lang="fr-FR" sz="2400" b="1" dirty="0" smtClean="0">
                <a:latin typeface="Calibri" pitchFamily="34" charset="0"/>
              </a:rPr>
              <a:t>GLOBAL </a:t>
            </a:r>
            <a:r>
              <a:rPr lang="fr-FR" sz="2400" b="1" dirty="0" smtClean="0">
                <a:latin typeface="Calibri" pitchFamily="34" charset="0"/>
              </a:rPr>
              <a:t>OBJECTIVE</a:t>
            </a:r>
            <a:endParaRPr lang="fr-FR" sz="2400" dirty="0">
              <a:latin typeface="Calibri" pitchFamily="34" charset="0"/>
            </a:endParaRPr>
          </a:p>
        </p:txBody>
      </p:sp>
      <p:sp>
        <p:nvSpPr>
          <p:cNvPr id="12" name="ZoneTexte 11"/>
          <p:cNvSpPr txBox="1"/>
          <p:nvPr/>
        </p:nvSpPr>
        <p:spPr>
          <a:xfrm>
            <a:off x="179512" y="2155497"/>
            <a:ext cx="8784976" cy="4555093"/>
          </a:xfrm>
          <a:prstGeom prst="rect">
            <a:avLst/>
          </a:prstGeom>
          <a:solidFill>
            <a:schemeClr val="accent3">
              <a:lumMod val="60000"/>
              <a:lumOff val="40000"/>
            </a:schemeClr>
          </a:solidFill>
        </p:spPr>
        <p:txBody>
          <a:bodyPr wrap="square" rtlCol="0">
            <a:spAutoFit/>
          </a:bodyPr>
          <a:lstStyle/>
          <a:p>
            <a:endParaRPr lang="fr-FR" sz="2200" dirty="0" smtClean="0">
              <a:latin typeface="Calibri" pitchFamily="34" charset="0"/>
            </a:endParaRPr>
          </a:p>
          <a:p>
            <a:pPr algn="ctr"/>
            <a:endParaRPr lang="fr-FR" sz="2200" b="1" dirty="0" smtClean="0">
              <a:latin typeface="Calibri" pitchFamily="34" charset="0"/>
            </a:endParaRPr>
          </a:p>
          <a:p>
            <a:pPr algn="just">
              <a:buFont typeface="Wingdings" pitchFamily="2" charset="2"/>
              <a:buChar char="Ø"/>
            </a:pPr>
            <a:r>
              <a:rPr lang="fr-FR" sz="2200" b="1" dirty="0" smtClean="0">
                <a:latin typeface="Calibri" pitchFamily="34" charset="0"/>
              </a:rPr>
              <a:t> </a:t>
            </a:r>
            <a:r>
              <a:rPr lang="fr-FR" sz="2200" b="1" dirty="0" smtClean="0">
                <a:latin typeface="Calibri" pitchFamily="34" charset="0"/>
              </a:rPr>
              <a:t>INCREASE VOLUME OF PRIVATE AND PUBLIC INVESTMENTS IN INDUSTRY SECTOR; </a:t>
            </a:r>
            <a:endParaRPr lang="fr-FR" sz="1000" b="1" dirty="0" smtClean="0">
              <a:latin typeface="Calibri" pitchFamily="34" charset="0"/>
            </a:endParaRPr>
          </a:p>
          <a:p>
            <a:pPr algn="just"/>
            <a:endParaRPr lang="fr-FR" sz="1000" b="1" dirty="0" smtClean="0">
              <a:latin typeface="Calibri" pitchFamily="34" charset="0"/>
            </a:endParaRPr>
          </a:p>
          <a:p>
            <a:pPr algn="just">
              <a:buFont typeface="Wingdings" pitchFamily="2" charset="2"/>
              <a:buChar char="Ø"/>
            </a:pPr>
            <a:r>
              <a:rPr lang="fr-FR" sz="2200" b="1" dirty="0" smtClean="0">
                <a:latin typeface="Calibri" pitchFamily="34" charset="0"/>
              </a:rPr>
              <a:t>  </a:t>
            </a:r>
            <a:r>
              <a:rPr lang="fr-FR" sz="2200" b="1" dirty="0" smtClean="0">
                <a:latin typeface="Calibri" pitchFamily="34" charset="0"/>
              </a:rPr>
              <a:t>CREATE AND PLANT INDUSTRIES </a:t>
            </a:r>
            <a:r>
              <a:rPr lang="fr-FR" sz="2200" b="1" dirty="0" smtClean="0">
                <a:latin typeface="Calibri" pitchFamily="34" charset="0"/>
              </a:rPr>
              <a:t>IN ORDER TO CREATE SYNERGIES AROUND OTHERS </a:t>
            </a:r>
            <a:r>
              <a:rPr lang="en-US" sz="2400" b="1" dirty="0" smtClean="0">
                <a:latin typeface="Calibri" pitchFamily="34" charset="0"/>
              </a:rPr>
              <a:t>OTHER INDUSTRIES UPSTREAM AND DOWNSTREAM SECTORS; </a:t>
            </a:r>
            <a:endParaRPr lang="fr-FR" sz="2200" b="1" dirty="0" smtClean="0">
              <a:latin typeface="Calibri" pitchFamily="34" charset="0"/>
            </a:endParaRPr>
          </a:p>
          <a:p>
            <a:pPr algn="just"/>
            <a:endParaRPr lang="fr-FR" sz="1000" b="1" dirty="0" smtClean="0">
              <a:latin typeface="Calibri" pitchFamily="34" charset="0"/>
            </a:endParaRPr>
          </a:p>
          <a:p>
            <a:pPr>
              <a:buFont typeface="Wingdings" pitchFamily="2" charset="2"/>
              <a:buChar char="Ø"/>
            </a:pPr>
            <a:r>
              <a:rPr lang="fr-FR" sz="2200" b="1" dirty="0" smtClean="0">
                <a:latin typeface="Calibri" pitchFamily="34" charset="0"/>
              </a:rPr>
              <a:t> </a:t>
            </a:r>
            <a:r>
              <a:rPr lang="fr-FR" sz="2200" b="1" dirty="0" smtClean="0">
                <a:latin typeface="Calibri" pitchFamily="34" charset="0"/>
              </a:rPr>
              <a:t>CREATE </a:t>
            </a:r>
            <a:r>
              <a:rPr lang="fr-FR" sz="2200" b="1" dirty="0" smtClean="0">
                <a:latin typeface="Calibri" pitchFamily="34" charset="0"/>
              </a:rPr>
              <a:t>THE </a:t>
            </a:r>
            <a:r>
              <a:rPr lang="fr-FR" sz="2200" b="1" dirty="0" smtClean="0">
                <a:latin typeface="Calibri" pitchFamily="34" charset="0"/>
              </a:rPr>
              <a:t>CONDITIONS OF  EMERGENCE AND </a:t>
            </a:r>
            <a:r>
              <a:rPr lang="fr-FR" sz="2200" b="1" dirty="0" smtClean="0">
                <a:latin typeface="Calibri" pitchFamily="34" charset="0"/>
              </a:rPr>
              <a:t>DEVELOPMENT </a:t>
            </a:r>
            <a:r>
              <a:rPr lang="fr-FR" sz="2200" b="1" dirty="0" smtClean="0">
                <a:latin typeface="Calibri" pitchFamily="34" charset="0"/>
              </a:rPr>
              <a:t>OF POLES OF GROWTH AND COMPETITIVENESS;</a:t>
            </a:r>
            <a:endParaRPr lang="fr-FR" sz="2200" b="1" dirty="0" smtClean="0">
              <a:latin typeface="Calibri" pitchFamily="34" charset="0"/>
            </a:endParaRPr>
          </a:p>
          <a:p>
            <a:endParaRPr lang="fr-FR" sz="1000" b="1" dirty="0" smtClean="0">
              <a:latin typeface="Calibri" pitchFamily="34" charset="0"/>
            </a:endParaRPr>
          </a:p>
          <a:p>
            <a:pPr>
              <a:buFont typeface="Wingdings" pitchFamily="2" charset="2"/>
              <a:buChar char="Ø"/>
            </a:pPr>
            <a:r>
              <a:rPr lang="fr-FR" sz="2200" b="1" dirty="0" smtClean="0">
                <a:latin typeface="Calibri" pitchFamily="34" charset="0"/>
              </a:rPr>
              <a:t>CREATE INDUSTRIAL ZONES</a:t>
            </a:r>
            <a:endParaRPr lang="fr-FR" sz="2200" b="1" dirty="0" smtClean="0">
              <a:latin typeface="Calibri" pitchFamily="34" charset="0"/>
            </a:endParaRPr>
          </a:p>
          <a:p>
            <a:endParaRPr lang="fr-FR" sz="1000" b="1" dirty="0" smtClean="0">
              <a:latin typeface="Calibri" pitchFamily="34" charset="0"/>
            </a:endParaRPr>
          </a:p>
          <a:p>
            <a:pPr>
              <a:buFont typeface="Wingdings" pitchFamily="2" charset="2"/>
              <a:buChar char="Ø"/>
            </a:pPr>
            <a:r>
              <a:rPr lang="fr-FR" sz="2200" b="1" dirty="0" smtClean="0">
                <a:latin typeface="Calibri" pitchFamily="34" charset="0"/>
              </a:rPr>
              <a:t> </a:t>
            </a:r>
            <a:r>
              <a:rPr lang="fr-FR" sz="2200" b="1" dirty="0" smtClean="0">
                <a:latin typeface="Calibri" pitchFamily="34" charset="0"/>
              </a:rPr>
              <a:t>INCREASE THE SHARE OF INDUSTRY IN GDP</a:t>
            </a:r>
            <a:endParaRPr lang="fr-FR" sz="1200" b="1" dirty="0" smtClean="0">
              <a:latin typeface="Calibri" pitchFamily="34" charset="0"/>
            </a:endParaRPr>
          </a:p>
        </p:txBody>
      </p:sp>
      <p:sp>
        <p:nvSpPr>
          <p:cNvPr id="10" name="ZoneTexte 9"/>
          <p:cNvSpPr txBox="1"/>
          <p:nvPr/>
        </p:nvSpPr>
        <p:spPr>
          <a:xfrm>
            <a:off x="179512" y="1455167"/>
            <a:ext cx="8784976" cy="461665"/>
          </a:xfrm>
          <a:prstGeom prst="rect">
            <a:avLst/>
          </a:prstGeom>
          <a:solidFill>
            <a:schemeClr val="accent3">
              <a:lumMod val="60000"/>
              <a:lumOff val="40000"/>
            </a:schemeClr>
          </a:solidFill>
        </p:spPr>
        <p:txBody>
          <a:bodyPr wrap="square" rtlCol="0">
            <a:spAutoFit/>
          </a:bodyPr>
          <a:lstStyle/>
          <a:p>
            <a:pPr>
              <a:buFont typeface="Wingdings" pitchFamily="2" charset="2"/>
              <a:buChar char="Ø"/>
            </a:pPr>
            <a:r>
              <a:rPr lang="fr-FR" sz="2400" b="1" dirty="0" smtClean="0">
                <a:latin typeface="Calibri" pitchFamily="34" charset="0"/>
              </a:rPr>
              <a:t> </a:t>
            </a:r>
            <a:r>
              <a:rPr lang="fr-FR" sz="2000" b="1" dirty="0" smtClean="0">
                <a:latin typeface="Calibri" pitchFamily="34" charset="0"/>
              </a:rPr>
              <a:t>CONTRIBUTE TO ECONOMIC GROWTH</a:t>
            </a:r>
            <a:r>
              <a:rPr lang="fr-FR" sz="2000" b="1" dirty="0" smtClean="0">
                <a:latin typeface="Calibri" pitchFamily="34" charset="0"/>
              </a:rPr>
              <a:t> AND THE FIGHT AGAINST POVERTY</a:t>
            </a:r>
            <a:endParaRPr lang="fr-FR" sz="2400" dirty="0">
              <a:latin typeface="Calibri" pitchFamily="34" charset="0"/>
            </a:endParaRPr>
          </a:p>
        </p:txBody>
      </p:sp>
      <p:sp>
        <p:nvSpPr>
          <p:cNvPr id="13" name="ZoneTexte 12"/>
          <p:cNvSpPr txBox="1"/>
          <p:nvPr/>
        </p:nvSpPr>
        <p:spPr>
          <a:xfrm>
            <a:off x="179512" y="2319263"/>
            <a:ext cx="8784976" cy="461665"/>
          </a:xfrm>
          <a:prstGeom prst="rect">
            <a:avLst/>
          </a:prstGeom>
          <a:solidFill>
            <a:schemeClr val="accent2">
              <a:lumMod val="60000"/>
              <a:lumOff val="40000"/>
            </a:schemeClr>
          </a:solidFill>
        </p:spPr>
        <p:txBody>
          <a:bodyPr wrap="square" rtlCol="0">
            <a:spAutoFit/>
          </a:bodyPr>
          <a:lstStyle/>
          <a:p>
            <a:pPr algn="ctr">
              <a:buFont typeface="Wingdings" pitchFamily="2" charset="2"/>
              <a:buChar char="v"/>
            </a:pPr>
            <a:r>
              <a:rPr lang="fr-FR" sz="2400" b="1" dirty="0" smtClean="0">
                <a:latin typeface="Calibri" pitchFamily="34" charset="0"/>
              </a:rPr>
              <a:t>SPECIFIC </a:t>
            </a:r>
            <a:r>
              <a:rPr lang="fr-FR" sz="2400" b="1" dirty="0" smtClean="0">
                <a:latin typeface="Calibri" pitchFamily="34" charset="0"/>
              </a:rPr>
              <a:t>OBJECTIVES </a:t>
            </a:r>
            <a:endParaRPr lang="fr-FR" sz="2400" dirty="0">
              <a:latin typeface="Calibri" pitchFamily="34" charset="0"/>
            </a:endParaRPr>
          </a:p>
        </p:txBody>
      </p:sp>
    </p:spTree>
    <p:extLst>
      <p:ext uri="{BB962C8B-B14F-4D97-AF65-F5344CB8AC3E}">
        <p14:creationId xmlns="" xmlns:p14="http://schemas.microsoft.com/office/powerpoint/2010/main" val="1653622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11" name="ZoneTexte 1"/>
          <p:cNvSpPr txBox="1"/>
          <p:nvPr/>
        </p:nvSpPr>
        <p:spPr>
          <a:xfrm>
            <a:off x="1259632" y="188640"/>
            <a:ext cx="6738405" cy="523219"/>
          </a:xfrm>
          <a:prstGeom prst="rect">
            <a:avLst/>
          </a:prstGeom>
          <a:solidFill>
            <a:schemeClr val="bg2">
              <a:lumMod val="75000"/>
            </a:schemeClr>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dirty="0" smtClean="0">
                <a:solidFill>
                  <a:srgbClr val="000000"/>
                </a:solidFill>
                <a:uFillTx/>
                <a:latin typeface="Calibri"/>
                <a:ea typeface=""/>
                <a:cs typeface=""/>
              </a:rPr>
              <a:t>INDICATORS</a:t>
            </a:r>
            <a:r>
              <a:rPr lang="fr-FR" sz="2800" b="1" i="0" u="none" strike="noStrike" kern="1200" cap="none" spc="0" dirty="0" smtClean="0">
                <a:solidFill>
                  <a:srgbClr val="000000"/>
                </a:solidFill>
                <a:uFillTx/>
                <a:latin typeface="Calibri"/>
                <a:ea typeface=""/>
                <a:cs typeface=""/>
              </a:rPr>
              <a:t> </a:t>
            </a:r>
            <a:endParaRPr lang="fr-FR" sz="2800" b="1" i="0" u="none" strike="noStrike" kern="1200" cap="none" spc="0" baseline="0" dirty="0">
              <a:solidFill>
                <a:srgbClr val="000000"/>
              </a:solidFill>
              <a:uFillTx/>
              <a:latin typeface="Calibri"/>
              <a:ea typeface=""/>
              <a:cs typeface=""/>
            </a:endParaRPr>
          </a:p>
        </p:txBody>
      </p:sp>
      <p:sp>
        <p:nvSpPr>
          <p:cNvPr id="12" name="ZoneTexte 10"/>
          <p:cNvSpPr txBox="1"/>
          <p:nvPr/>
        </p:nvSpPr>
        <p:spPr>
          <a:xfrm>
            <a:off x="1253752" y="1036958"/>
            <a:ext cx="7026441" cy="400114"/>
          </a:xfrm>
          <a:prstGeom prst="rect">
            <a:avLst/>
          </a:prstGeom>
          <a:solidFill>
            <a:schemeClr val="accent2">
              <a:lumMod val="60000"/>
              <a:lumOff val="40000"/>
            </a:schemeClr>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1200" cap="none" spc="0" baseline="0" dirty="0" smtClean="0">
                <a:solidFill>
                  <a:srgbClr val="000000"/>
                </a:solidFill>
                <a:uFillTx/>
                <a:latin typeface="Calibri"/>
                <a:ea typeface=""/>
                <a:cs typeface=""/>
              </a:rPr>
              <a:t>GDP BY SECTORS </a:t>
            </a:r>
            <a:r>
              <a:rPr lang="fr-FR" sz="2000" b="1" i="0" u="none" strike="noStrike" kern="1200" cap="none" spc="0" baseline="0" dirty="0">
                <a:solidFill>
                  <a:srgbClr val="000000"/>
                </a:solidFill>
                <a:uFillTx/>
                <a:latin typeface="Calibri"/>
                <a:ea typeface=""/>
                <a:cs typeface=""/>
              </a:rPr>
              <a:t>(2010)</a:t>
            </a:r>
          </a:p>
        </p:txBody>
      </p:sp>
      <p:graphicFrame>
        <p:nvGraphicFramePr>
          <p:cNvPr id="13" name="Graphique 12"/>
          <p:cNvGraphicFramePr/>
          <p:nvPr/>
        </p:nvGraphicFramePr>
        <p:xfrm>
          <a:off x="215515" y="1873670"/>
          <a:ext cx="8928485" cy="49843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653622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12</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28" name="ZoneTexte 1"/>
          <p:cNvSpPr txBox="1"/>
          <p:nvPr/>
        </p:nvSpPr>
        <p:spPr>
          <a:xfrm>
            <a:off x="1228392" y="316881"/>
            <a:ext cx="6738405" cy="523219"/>
          </a:xfrm>
          <a:prstGeom prst="rect">
            <a:avLst/>
          </a:prstGeom>
          <a:solidFill>
            <a:schemeClr val="bg2">
              <a:lumMod val="75000"/>
            </a:schemeClr>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dirty="0" smtClean="0">
                <a:solidFill>
                  <a:srgbClr val="000000"/>
                </a:solidFill>
                <a:uFillTx/>
                <a:latin typeface="Calibri"/>
                <a:ea typeface=""/>
                <a:cs typeface=""/>
              </a:rPr>
              <a:t>INDICATORS</a:t>
            </a:r>
            <a:endParaRPr lang="fr-FR" sz="2800" b="1" i="0" u="none" strike="noStrike" kern="1200" cap="none" spc="0" baseline="0" dirty="0">
              <a:solidFill>
                <a:srgbClr val="000000"/>
              </a:solidFill>
              <a:uFillTx/>
              <a:latin typeface="Calibri"/>
              <a:ea typeface=""/>
              <a:cs typeface=""/>
            </a:endParaRPr>
          </a:p>
        </p:txBody>
      </p:sp>
      <p:sp>
        <p:nvSpPr>
          <p:cNvPr id="29" name="ZoneTexte 10"/>
          <p:cNvSpPr txBox="1"/>
          <p:nvPr/>
        </p:nvSpPr>
        <p:spPr>
          <a:xfrm>
            <a:off x="1084374" y="940654"/>
            <a:ext cx="7026441" cy="400114"/>
          </a:xfrm>
          <a:prstGeom prst="rect">
            <a:avLst/>
          </a:prstGeom>
          <a:solidFill>
            <a:schemeClr val="accent2">
              <a:lumMod val="60000"/>
              <a:lumOff val="40000"/>
            </a:schemeClr>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1200" cap="none" spc="0" baseline="0" dirty="0" smtClean="0">
                <a:solidFill>
                  <a:srgbClr val="000000"/>
                </a:solidFill>
                <a:uFillTx/>
                <a:latin typeface="Calibri"/>
                <a:ea typeface=""/>
                <a:cs typeface=""/>
              </a:rPr>
              <a:t>SHARE OF CONTRIBUTION OF PRIVATE SECTOR IN GDP</a:t>
            </a:r>
            <a:endParaRPr lang="fr-FR" sz="2000" b="1" i="0" u="none" strike="noStrike" kern="1200" cap="none" spc="0" baseline="0" dirty="0">
              <a:solidFill>
                <a:srgbClr val="000000"/>
              </a:solidFill>
              <a:uFillTx/>
              <a:latin typeface="Calibri"/>
              <a:ea typeface=""/>
              <a:cs typeface=""/>
            </a:endParaRPr>
          </a:p>
        </p:txBody>
      </p:sp>
      <p:graphicFrame>
        <p:nvGraphicFramePr>
          <p:cNvPr id="30" name="Graphique 29"/>
          <p:cNvGraphicFramePr/>
          <p:nvPr/>
        </p:nvGraphicFramePr>
        <p:xfrm>
          <a:off x="313114" y="2477124"/>
          <a:ext cx="8568952" cy="4063995"/>
        </p:xfrm>
        <a:graphic>
          <a:graphicData uri="http://schemas.openxmlformats.org/drawingml/2006/chart">
            <c:chart xmlns:c="http://schemas.openxmlformats.org/drawingml/2006/chart" xmlns:r="http://schemas.openxmlformats.org/officeDocument/2006/relationships" r:id="rId4"/>
          </a:graphicData>
        </a:graphic>
      </p:graphicFrame>
      <p:sp>
        <p:nvSpPr>
          <p:cNvPr id="31" name="ZoneTexte 10"/>
          <p:cNvSpPr txBox="1"/>
          <p:nvPr/>
        </p:nvSpPr>
        <p:spPr>
          <a:xfrm>
            <a:off x="261935" y="1396998"/>
            <a:ext cx="8496943" cy="1015663"/>
          </a:xfrm>
          <a:prstGeom prst="rect">
            <a:avLst/>
          </a:prstGeom>
          <a:solidFill>
            <a:srgbClr val="ADBEC6"/>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1800" b="0" i="0" u="none" strike="noStrike" kern="0" cap="none" spc="0" baseline="0">
                <a:solidFill>
                  <a:srgbClr val="000000"/>
                </a:solidFill>
                <a:uFillTx/>
              </a:defRPr>
            </a:pPr>
            <a:r>
              <a:rPr lang="en-US" sz="2000" b="1" dirty="0" smtClean="0">
                <a:latin typeface="Calibri" pitchFamily="34" charset="0"/>
              </a:rPr>
              <a:t>THE PRIVATE SECTOR </a:t>
            </a:r>
            <a:r>
              <a:rPr lang="fr-FR" sz="2000" b="1" dirty="0" smtClean="0">
                <a:solidFill>
                  <a:srgbClr val="000000"/>
                </a:solidFill>
                <a:latin typeface="Calibri" pitchFamily="34" charset="0"/>
                <a:ea typeface=""/>
                <a:cs typeface=""/>
              </a:rPr>
              <a:t>SHARE </a:t>
            </a:r>
            <a:r>
              <a:rPr lang="en-US" sz="2000" b="1" dirty="0" smtClean="0">
                <a:latin typeface="Calibri" pitchFamily="34" charset="0"/>
              </a:rPr>
              <a:t> (EXCLUDING OIL) IS ON AVERAGE 5% OF THE GROSS NATIONAL PRODUCT OF THE CONGO. THIS RATE IS 14% IN AFRICA AND 25% IN ASIA. </a:t>
            </a:r>
            <a:endParaRPr lang="fr-FR" sz="2000" b="1" i="0" u="none" strike="noStrike" kern="1200" cap="none" spc="0" baseline="0" dirty="0">
              <a:solidFill>
                <a:srgbClr val="000000"/>
              </a:solidFill>
              <a:uFillTx/>
              <a:latin typeface="Calibri"/>
              <a:ea typeface=""/>
              <a:cs typeface=""/>
            </a:endParaRPr>
          </a:p>
        </p:txBody>
      </p:sp>
    </p:spTree>
    <p:extLst>
      <p:ext uri="{BB962C8B-B14F-4D97-AF65-F5344CB8AC3E}">
        <p14:creationId xmlns="" xmlns:p14="http://schemas.microsoft.com/office/powerpoint/2010/main" val="165362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13</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10" name="ZoneTexte 1"/>
          <p:cNvSpPr txBox="1"/>
          <p:nvPr/>
        </p:nvSpPr>
        <p:spPr>
          <a:xfrm>
            <a:off x="1259632" y="188640"/>
            <a:ext cx="6738405" cy="523219"/>
          </a:xfrm>
          <a:prstGeom prst="rect">
            <a:avLst/>
          </a:prstGeom>
          <a:solidFill>
            <a:srgbClr val="ADBEC6"/>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dirty="0" smtClean="0">
                <a:solidFill>
                  <a:srgbClr val="000000"/>
                </a:solidFill>
                <a:latin typeface="Calibri"/>
                <a:ea typeface=""/>
                <a:cs typeface=""/>
              </a:rPr>
              <a:t>OPPORTUNITIES OF INVESTMENT</a:t>
            </a:r>
            <a:endParaRPr lang="fr-FR" sz="2800" b="1" i="0" u="none" strike="noStrike" kern="1200" cap="none" spc="0" baseline="0" dirty="0">
              <a:solidFill>
                <a:srgbClr val="000000"/>
              </a:solidFill>
              <a:uFillTx/>
              <a:latin typeface="Calibri"/>
              <a:ea typeface=""/>
              <a:cs typeface=""/>
            </a:endParaRPr>
          </a:p>
        </p:txBody>
      </p:sp>
      <p:sp>
        <p:nvSpPr>
          <p:cNvPr id="14" name="ZoneTexte 10"/>
          <p:cNvSpPr txBox="1"/>
          <p:nvPr/>
        </p:nvSpPr>
        <p:spPr>
          <a:xfrm>
            <a:off x="1115616" y="908720"/>
            <a:ext cx="7026441" cy="461662"/>
          </a:xfrm>
          <a:prstGeom prst="rect">
            <a:avLst/>
          </a:prstGeom>
          <a:solidFill>
            <a:schemeClr val="accent2">
              <a:lumMod val="60000"/>
              <a:lumOff val="40000"/>
            </a:schemeClr>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smtClean="0">
                <a:solidFill>
                  <a:srgbClr val="000000"/>
                </a:solidFill>
                <a:uFillTx/>
                <a:latin typeface="Calibri"/>
                <a:ea typeface=""/>
                <a:cs typeface=""/>
              </a:rPr>
              <a:t>WHY INVEST IN REPUBLIC OF</a:t>
            </a:r>
            <a:r>
              <a:rPr lang="fr-FR" sz="2400" b="1" i="0" u="none" strike="noStrike" kern="1200" cap="none" spc="0" dirty="0" smtClean="0">
                <a:solidFill>
                  <a:srgbClr val="000000"/>
                </a:solidFill>
                <a:uFillTx/>
                <a:latin typeface="Calibri"/>
                <a:ea typeface=""/>
                <a:cs typeface=""/>
              </a:rPr>
              <a:t> </a:t>
            </a:r>
            <a:r>
              <a:rPr lang="fr-FR" sz="2400" b="1" i="0" u="none" strike="noStrike" kern="1200" cap="none" spc="0" baseline="0" dirty="0" smtClean="0">
                <a:solidFill>
                  <a:srgbClr val="000000"/>
                </a:solidFill>
                <a:uFillTx/>
                <a:latin typeface="Calibri"/>
                <a:ea typeface=""/>
                <a:cs typeface=""/>
              </a:rPr>
              <a:t>CONGO</a:t>
            </a:r>
            <a:r>
              <a:rPr lang="fr-FR" sz="2400" b="1" i="0" u="none" strike="noStrike" kern="1200" cap="none" spc="0" baseline="0" dirty="0" smtClean="0">
                <a:solidFill>
                  <a:srgbClr val="000000"/>
                </a:solidFill>
                <a:uFillTx/>
                <a:latin typeface="Calibri"/>
                <a:ea typeface=""/>
                <a:cs typeface=""/>
              </a:rPr>
              <a:t>?</a:t>
            </a:r>
            <a:endParaRPr lang="fr-FR" sz="2400" b="1" i="0" u="none" strike="noStrike" kern="1200" cap="none" spc="0" baseline="0" dirty="0">
              <a:solidFill>
                <a:srgbClr val="000000"/>
              </a:solidFill>
              <a:uFillTx/>
              <a:latin typeface="Calibri"/>
              <a:ea typeface=""/>
              <a:cs typeface=""/>
            </a:endParaRPr>
          </a:p>
        </p:txBody>
      </p:sp>
      <p:sp>
        <p:nvSpPr>
          <p:cNvPr id="13" name="ZoneTexte 12"/>
          <p:cNvSpPr txBox="1"/>
          <p:nvPr/>
        </p:nvSpPr>
        <p:spPr>
          <a:xfrm>
            <a:off x="179512" y="1556792"/>
            <a:ext cx="8784976" cy="5324535"/>
          </a:xfrm>
          <a:prstGeom prst="rect">
            <a:avLst/>
          </a:prstGeom>
          <a:solidFill>
            <a:schemeClr val="accent2">
              <a:lumMod val="60000"/>
              <a:lumOff val="40000"/>
            </a:schemeClr>
          </a:solidFill>
        </p:spPr>
        <p:txBody>
          <a:bodyPr wrap="square" rtlCol="0">
            <a:spAutoFit/>
          </a:bodyPr>
          <a:lstStyle/>
          <a:p>
            <a:pPr marL="342900" indent="-342900">
              <a:buAutoNum type="arabicPeriod"/>
            </a:pPr>
            <a:r>
              <a:rPr lang="en-US" sz="2000" b="1" dirty="0" smtClean="0">
                <a:latin typeface="Calibri" pitchFamily="34" charset="0"/>
              </a:rPr>
              <a:t>POLITICAL AND INSTITUTIONAL STABILITY </a:t>
            </a:r>
          </a:p>
          <a:p>
            <a:pPr marL="342900" indent="-342900">
              <a:buAutoNum type="arabicPeriod"/>
            </a:pPr>
            <a:endParaRPr lang="en-US" sz="2000" b="1" dirty="0" smtClean="0">
              <a:latin typeface="Calibri" pitchFamily="34" charset="0"/>
            </a:endParaRPr>
          </a:p>
          <a:p>
            <a:pPr marL="342900" indent="-342900">
              <a:buAutoNum type="arabicPeriod"/>
            </a:pPr>
            <a:r>
              <a:rPr lang="en-US" sz="2000" b="1" dirty="0" smtClean="0">
                <a:latin typeface="Calibri" pitchFamily="34" charset="0"/>
              </a:rPr>
              <a:t>CONTEXT MACROECONOMIC STABILITY </a:t>
            </a:r>
          </a:p>
          <a:p>
            <a:pPr marL="342900" indent="-342900">
              <a:buAutoNum type="arabicPeriod"/>
            </a:pPr>
            <a:endParaRPr lang="en-US" sz="2000" b="1" dirty="0" smtClean="0">
              <a:latin typeface="Calibri" pitchFamily="34" charset="0"/>
            </a:endParaRPr>
          </a:p>
          <a:p>
            <a:pPr marL="342900" indent="-342900">
              <a:buAutoNum type="arabicPeriod"/>
            </a:pPr>
            <a:r>
              <a:rPr lang="en-US" sz="2000" b="1" dirty="0" smtClean="0">
                <a:latin typeface="Calibri" pitchFamily="34" charset="0"/>
              </a:rPr>
              <a:t>LEGISLATIVE AND REGULATORY FRAMEWORK AND INCENTIVE WITH A PROTECTION POLICY, GUARANTEE AND INVESTMENT PROMOTION</a:t>
            </a:r>
          </a:p>
          <a:p>
            <a:pPr marL="342900" indent="-342900">
              <a:buAutoNum type="arabicPeriod"/>
            </a:pPr>
            <a:endParaRPr lang="en-US" sz="2000" b="1" dirty="0" smtClean="0">
              <a:latin typeface="Calibri" pitchFamily="34" charset="0"/>
            </a:endParaRPr>
          </a:p>
          <a:p>
            <a:pPr marL="342900" indent="-342900">
              <a:buAutoNum type="arabicPeriod"/>
            </a:pPr>
            <a:r>
              <a:rPr lang="en-US" sz="2000" b="1" dirty="0" smtClean="0">
                <a:latin typeface="Calibri" pitchFamily="34" charset="0"/>
              </a:rPr>
              <a:t>LEGAL AND JUDICIAL ENVIRONMENT FAVORABLE BACKED BUSINESS LAW COMPLIES WITH THE ORGANIZATION FOR THE HARMONIZATION OF BUSINESS LAW IN AFRICA (OHADA) </a:t>
            </a:r>
          </a:p>
          <a:p>
            <a:pPr marL="342900" indent="-342900">
              <a:buAutoNum type="arabicPeriod"/>
            </a:pPr>
            <a:endParaRPr lang="en-US" sz="2000" b="1" dirty="0" smtClean="0">
              <a:latin typeface="Calibri" pitchFamily="34" charset="0"/>
            </a:endParaRPr>
          </a:p>
          <a:p>
            <a:pPr marL="342900" indent="-342900">
              <a:buAutoNum type="arabicPeriod"/>
            </a:pPr>
            <a:r>
              <a:rPr lang="en-US" sz="2000" b="1" dirty="0" smtClean="0">
                <a:latin typeface="Calibri" pitchFamily="34" charset="0"/>
              </a:rPr>
              <a:t>ENORMOUS ECONOMIC POTENTIAL AND UNDERUTILIZED IN THE AREAS OF AGRIBUSINESS AND AGRICULTURE, INDUSTRY, MINING, TOURISM, OIL, WOOD INDUSTRY, SERVICES, ETC.</a:t>
            </a:r>
          </a:p>
          <a:p>
            <a:pPr marL="342900" indent="-342900">
              <a:buAutoNum type="arabicPeriod"/>
            </a:pPr>
            <a:endParaRPr lang="en-US" sz="2000" b="1" dirty="0" smtClean="0">
              <a:latin typeface="Calibri" pitchFamily="34" charset="0"/>
            </a:endParaRPr>
          </a:p>
          <a:p>
            <a:pPr marL="342900" indent="-342900">
              <a:buAutoNum type="arabicPeriod"/>
            </a:pPr>
            <a:r>
              <a:rPr lang="en-US" sz="2000" b="1" dirty="0" smtClean="0">
                <a:latin typeface="Calibri" pitchFamily="34" charset="0"/>
              </a:rPr>
              <a:t>A YOUNG, DYNAMIC, ENTREPRENEURIAL POPULATION</a:t>
            </a:r>
          </a:p>
          <a:p>
            <a:pPr marL="342900" indent="-342900"/>
            <a:endParaRPr lang="fr-FR" sz="2000" b="1" dirty="0" smtClean="0">
              <a:latin typeface="Calibri" pitchFamily="34" charset="0"/>
            </a:endParaRPr>
          </a:p>
        </p:txBody>
      </p:sp>
    </p:spTree>
    <p:extLst>
      <p:ext uri="{BB962C8B-B14F-4D97-AF65-F5344CB8AC3E}">
        <p14:creationId xmlns="" xmlns:p14="http://schemas.microsoft.com/office/powerpoint/2010/main" val="1653622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14</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10" name="ZoneTexte 1"/>
          <p:cNvSpPr txBox="1"/>
          <p:nvPr/>
        </p:nvSpPr>
        <p:spPr>
          <a:xfrm>
            <a:off x="1259632" y="188640"/>
            <a:ext cx="6738405" cy="523219"/>
          </a:xfrm>
          <a:prstGeom prst="rect">
            <a:avLst/>
          </a:prstGeom>
          <a:solidFill>
            <a:srgbClr val="ADBEC6"/>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dirty="0" smtClean="0">
                <a:solidFill>
                  <a:srgbClr val="000000"/>
                </a:solidFill>
                <a:latin typeface="Calibri"/>
                <a:ea typeface=""/>
                <a:cs typeface=""/>
              </a:rPr>
              <a:t>OPPORTUNITIES OF INVESTMENT</a:t>
            </a:r>
            <a:endParaRPr lang="fr-FR" sz="2800" b="1" i="0" u="none" strike="noStrike" kern="1200" cap="none" spc="0" baseline="0" dirty="0">
              <a:solidFill>
                <a:srgbClr val="000000"/>
              </a:solidFill>
              <a:uFillTx/>
              <a:latin typeface="Calibri"/>
              <a:ea typeface=""/>
              <a:cs typeface=""/>
            </a:endParaRPr>
          </a:p>
        </p:txBody>
      </p:sp>
      <p:sp>
        <p:nvSpPr>
          <p:cNvPr id="14" name="ZoneTexte 10"/>
          <p:cNvSpPr txBox="1"/>
          <p:nvPr/>
        </p:nvSpPr>
        <p:spPr>
          <a:xfrm>
            <a:off x="1115616" y="908720"/>
            <a:ext cx="7026441" cy="461662"/>
          </a:xfrm>
          <a:prstGeom prst="rect">
            <a:avLst/>
          </a:prstGeom>
          <a:solidFill>
            <a:schemeClr val="accent2">
              <a:lumMod val="60000"/>
              <a:lumOff val="40000"/>
            </a:schemeClr>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smtClean="0">
                <a:solidFill>
                  <a:srgbClr val="000000"/>
                </a:solidFill>
                <a:uFillTx/>
                <a:latin typeface="Calibri"/>
                <a:ea typeface=""/>
                <a:cs typeface=""/>
              </a:rPr>
              <a:t>WHY INVEST IN REPUBLIC OF </a:t>
            </a:r>
            <a:r>
              <a:rPr lang="fr-FR" sz="2400" b="1" i="0" u="none" strike="noStrike" kern="1200" cap="none" spc="0" baseline="0" dirty="0" smtClean="0">
                <a:solidFill>
                  <a:srgbClr val="000000"/>
                </a:solidFill>
                <a:uFillTx/>
                <a:latin typeface="Calibri"/>
                <a:ea typeface=""/>
                <a:cs typeface=""/>
              </a:rPr>
              <a:t>CONGO?</a:t>
            </a:r>
            <a:endParaRPr lang="fr-FR" sz="2400" b="1" i="0" u="none" strike="noStrike" kern="1200" cap="none" spc="0" baseline="0" dirty="0">
              <a:solidFill>
                <a:srgbClr val="000000"/>
              </a:solidFill>
              <a:uFillTx/>
              <a:latin typeface="Calibri"/>
              <a:ea typeface=""/>
              <a:cs typeface=""/>
            </a:endParaRPr>
          </a:p>
        </p:txBody>
      </p:sp>
      <p:sp>
        <p:nvSpPr>
          <p:cNvPr id="13" name="ZoneTexte 12"/>
          <p:cNvSpPr txBox="1"/>
          <p:nvPr/>
        </p:nvSpPr>
        <p:spPr>
          <a:xfrm>
            <a:off x="179512" y="1502688"/>
            <a:ext cx="8784976" cy="5139869"/>
          </a:xfrm>
          <a:prstGeom prst="rect">
            <a:avLst/>
          </a:prstGeom>
          <a:solidFill>
            <a:schemeClr val="accent2">
              <a:lumMod val="60000"/>
              <a:lumOff val="40000"/>
            </a:schemeClr>
          </a:solidFill>
        </p:spPr>
        <p:txBody>
          <a:bodyPr wrap="square" rtlCol="0">
            <a:spAutoFit/>
          </a:bodyPr>
          <a:lstStyle/>
          <a:p>
            <a:pPr marL="342900" indent="-342900">
              <a:buAutoNum type="arabicPeriod"/>
            </a:pPr>
            <a:endParaRPr lang="fr-FR" sz="800" b="1" dirty="0" smtClean="0">
              <a:latin typeface="Calibri" pitchFamily="34" charset="0"/>
            </a:endParaRPr>
          </a:p>
          <a:p>
            <a:pPr marL="342900" indent="-342900"/>
            <a:r>
              <a:rPr lang="fr-FR" sz="2000" b="1" dirty="0" smtClean="0">
                <a:latin typeface="Calibri" pitchFamily="34" charset="0"/>
              </a:rPr>
              <a:t>7</a:t>
            </a:r>
            <a:r>
              <a:rPr lang="fr-FR" sz="2000" b="1" dirty="0" smtClean="0">
                <a:latin typeface="Calibri" pitchFamily="34" charset="0"/>
              </a:rPr>
              <a:t>. </a:t>
            </a:r>
            <a:r>
              <a:rPr lang="en-US" sz="2000" b="1" dirty="0" smtClean="0">
                <a:latin typeface="Calibri" pitchFamily="34" charset="0"/>
              </a:rPr>
              <a:t>A zone of monetary stability with a common currency in the CEMAC zone. ECCAS member countries CACEU, MIGA, CIMA, OAPI, the </a:t>
            </a:r>
            <a:r>
              <a:rPr lang="en-US" sz="2000" b="1" dirty="0" smtClean="0">
                <a:latin typeface="Calibri" pitchFamily="34" charset="0"/>
              </a:rPr>
              <a:t>ACP</a:t>
            </a:r>
          </a:p>
          <a:p>
            <a:pPr marL="342900" indent="-342900"/>
            <a:endParaRPr lang="en-US" sz="2000" b="1" dirty="0" smtClean="0">
              <a:latin typeface="Calibri" pitchFamily="34" charset="0"/>
            </a:endParaRPr>
          </a:p>
          <a:p>
            <a:pPr marL="342900" indent="-342900"/>
            <a:r>
              <a:rPr lang="en-US" sz="2000" b="1" dirty="0" smtClean="0">
                <a:latin typeface="Calibri" pitchFamily="34" charset="0"/>
              </a:rPr>
              <a:t> 8</a:t>
            </a:r>
            <a:r>
              <a:rPr lang="en-US" sz="2000" b="1" dirty="0" smtClean="0">
                <a:latin typeface="Calibri" pitchFamily="34" charset="0"/>
              </a:rPr>
              <a:t>. A strategic position in the heart of Central Africa is the Congo a country of transit. Its sub-regional integration gives access to a market of almost 120 million consumers. </a:t>
            </a:r>
            <a:endParaRPr lang="en-US" sz="2000" b="1" dirty="0" smtClean="0">
              <a:latin typeface="Calibri" pitchFamily="34" charset="0"/>
            </a:endParaRPr>
          </a:p>
          <a:p>
            <a:pPr marL="342900" indent="-342900"/>
            <a:endParaRPr lang="en-US" sz="2000" b="1" dirty="0" smtClean="0">
              <a:latin typeface="Calibri" pitchFamily="34" charset="0"/>
            </a:endParaRPr>
          </a:p>
          <a:p>
            <a:pPr marL="342900" indent="-342900"/>
            <a:r>
              <a:rPr lang="en-US" sz="2000" b="1" dirty="0" smtClean="0">
                <a:latin typeface="Calibri" pitchFamily="34" charset="0"/>
              </a:rPr>
              <a:t>9</a:t>
            </a:r>
            <a:r>
              <a:rPr lang="en-US" sz="2000" b="1" dirty="0" smtClean="0">
                <a:latin typeface="Calibri" pitchFamily="34" charset="0"/>
              </a:rPr>
              <a:t>. One of the largest deepwater seaport connected to the river port by a railway whose rehabilitation is initiated. </a:t>
            </a:r>
            <a:endParaRPr lang="en-US" sz="2000" b="1" dirty="0" smtClean="0">
              <a:latin typeface="Calibri" pitchFamily="34" charset="0"/>
            </a:endParaRPr>
          </a:p>
          <a:p>
            <a:pPr marL="342900" indent="-342900"/>
            <a:endParaRPr lang="en-US" sz="2000" b="1" dirty="0" smtClean="0">
              <a:latin typeface="Calibri" pitchFamily="34" charset="0"/>
            </a:endParaRPr>
          </a:p>
          <a:p>
            <a:pPr marL="342900" indent="-342900"/>
            <a:r>
              <a:rPr lang="en-US" sz="2000" b="1" dirty="0" smtClean="0">
                <a:latin typeface="Calibri" pitchFamily="34" charset="0"/>
              </a:rPr>
              <a:t>10</a:t>
            </a:r>
            <a:r>
              <a:rPr lang="en-US" sz="2000" b="1" dirty="0" smtClean="0">
                <a:latin typeface="Calibri" pitchFamily="34" charset="0"/>
              </a:rPr>
              <a:t>. A varied notably with the construction of the motorway and road network Pointe-Noire/Brazzaville completion pathways relay between Congo and neighboring countries such as Gabon, Cameroon, the Central African Republic. To this is added the road-rail bridge between Brazzaville and Kinshasa (DRC</a:t>
            </a:r>
            <a:r>
              <a:rPr lang="en-US" sz="2000" b="1" dirty="0" smtClean="0">
                <a:latin typeface="Calibri" pitchFamily="34" charset="0"/>
              </a:rPr>
              <a:t>).</a:t>
            </a:r>
          </a:p>
          <a:p>
            <a:pPr marL="342900" indent="-342900"/>
            <a:r>
              <a:rPr lang="en-US" sz="2000" b="1" dirty="0" smtClean="0">
                <a:latin typeface="Calibri" pitchFamily="34" charset="0"/>
              </a:rPr>
              <a:t> </a:t>
            </a:r>
          </a:p>
          <a:p>
            <a:pPr marL="342900" indent="-342900"/>
            <a:r>
              <a:rPr lang="en-US" sz="2000" b="1" dirty="0" smtClean="0">
                <a:latin typeface="Calibri" pitchFamily="34" charset="0"/>
              </a:rPr>
              <a:t>11</a:t>
            </a:r>
            <a:r>
              <a:rPr lang="en-US" sz="2000" b="1" dirty="0" smtClean="0">
                <a:latin typeface="Calibri" pitchFamily="34" charset="0"/>
              </a:rPr>
              <a:t>. A diversified and modernized airport network </a:t>
            </a:r>
            <a:endParaRPr lang="en-US" sz="2000" dirty="0" smtClean="0"/>
          </a:p>
        </p:txBody>
      </p:sp>
    </p:spTree>
    <p:extLst>
      <p:ext uri="{BB962C8B-B14F-4D97-AF65-F5344CB8AC3E}">
        <p14:creationId xmlns="" xmlns:p14="http://schemas.microsoft.com/office/powerpoint/2010/main" val="1653622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15</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12" name="ZoneTexte 1"/>
          <p:cNvSpPr txBox="1"/>
          <p:nvPr/>
        </p:nvSpPr>
        <p:spPr>
          <a:xfrm>
            <a:off x="1259632" y="188640"/>
            <a:ext cx="6677790" cy="523219"/>
          </a:xfrm>
          <a:prstGeom prst="rect">
            <a:avLst/>
          </a:prstGeom>
          <a:solidFill>
            <a:srgbClr val="88A1AD"/>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ctr" defTabSz="914400" rtl="0" fontAlgn="auto" hangingPunct="1">
              <a:lnSpc>
                <a:spcPct val="1000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fr-FR" sz="2800" b="1" i="0" u="none" strike="noStrike" kern="1200" cap="none" spc="0" baseline="0" dirty="0" smtClean="0">
                <a:solidFill>
                  <a:srgbClr val="000000"/>
                </a:solidFill>
                <a:uFillTx/>
                <a:latin typeface="Calibri"/>
                <a:ea typeface=""/>
                <a:cs typeface=""/>
              </a:rPr>
              <a:t>OPPORTUNITIES OF INVESTMENTS</a:t>
            </a:r>
            <a:endParaRPr lang="fr-FR" sz="2800" b="1" i="0" u="none" strike="noStrike" kern="1200" cap="none" spc="0" baseline="0" dirty="0">
              <a:solidFill>
                <a:srgbClr val="000000"/>
              </a:solidFill>
              <a:uFillTx/>
              <a:latin typeface="Calibri"/>
              <a:ea typeface=""/>
              <a:cs typeface=""/>
            </a:endParaRPr>
          </a:p>
        </p:txBody>
      </p:sp>
      <p:sp>
        <p:nvSpPr>
          <p:cNvPr id="13" name="ZoneTexte 7"/>
          <p:cNvSpPr txBox="1"/>
          <p:nvPr/>
        </p:nvSpPr>
        <p:spPr>
          <a:xfrm>
            <a:off x="1115617" y="836712"/>
            <a:ext cx="7200800" cy="400110"/>
          </a:xfrm>
          <a:prstGeom prst="rect">
            <a:avLst/>
          </a:prstGeom>
          <a:solidFill>
            <a:schemeClr val="accent2">
              <a:lumMod val="60000"/>
              <a:lumOff val="40000"/>
            </a:schemeClr>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0" cap="none" spc="0" baseline="0" dirty="0" smtClean="0">
                <a:solidFill>
                  <a:srgbClr val="000000"/>
                </a:solidFill>
                <a:uFillTx/>
                <a:latin typeface="Georgia"/>
                <a:ea typeface=""/>
                <a:cs typeface=""/>
              </a:rPr>
              <a:t>CLUSTER AGRICULTURE AND </a:t>
            </a:r>
            <a:r>
              <a:rPr lang="fr-FR" sz="2000" b="1" i="0" u="none" strike="noStrike" kern="0" cap="none" spc="0" baseline="0" dirty="0" smtClean="0">
                <a:solidFill>
                  <a:srgbClr val="000000"/>
                </a:solidFill>
                <a:uFillTx/>
                <a:latin typeface="Georgia"/>
                <a:ea typeface=""/>
                <a:cs typeface=""/>
              </a:rPr>
              <a:t>AGRO</a:t>
            </a:r>
            <a:r>
              <a:rPr lang="fr-FR" sz="2000" b="1" i="0" u="none" strike="noStrike" kern="0" cap="none" spc="0" dirty="0" smtClean="0">
                <a:solidFill>
                  <a:srgbClr val="000000"/>
                </a:solidFill>
                <a:uFillTx/>
                <a:latin typeface="Georgia"/>
                <a:ea typeface=""/>
                <a:cs typeface=""/>
              </a:rPr>
              <a:t> </a:t>
            </a:r>
            <a:r>
              <a:rPr lang="fr-FR" sz="2000" b="1" i="0" u="none" strike="noStrike" kern="0" cap="none" spc="0" dirty="0" smtClean="0">
                <a:solidFill>
                  <a:srgbClr val="000000"/>
                </a:solidFill>
                <a:uFillTx/>
                <a:latin typeface="Georgia"/>
                <a:ea typeface=""/>
                <a:cs typeface=""/>
              </a:rPr>
              <a:t>INDUSTRY</a:t>
            </a:r>
            <a:r>
              <a:rPr lang="fr-FR" sz="2000" b="1" i="0" u="none" strike="noStrike" kern="0" cap="none" spc="0" baseline="0" dirty="0" smtClean="0">
                <a:solidFill>
                  <a:srgbClr val="000000"/>
                </a:solidFill>
                <a:uFillTx/>
                <a:latin typeface="Georgia"/>
                <a:ea typeface=""/>
                <a:cs typeface=""/>
              </a:rPr>
              <a:t> </a:t>
            </a:r>
            <a:endParaRPr lang="fr-FR" sz="2000" b="1" i="0" u="none" strike="noStrike" kern="1200" cap="none" spc="0" baseline="0" dirty="0">
              <a:solidFill>
                <a:srgbClr val="000000"/>
              </a:solidFill>
              <a:uFillTx/>
              <a:latin typeface="Calibri" pitchFamily="34"/>
              <a:ea typeface=""/>
              <a:cs typeface=""/>
            </a:endParaRPr>
          </a:p>
        </p:txBody>
      </p:sp>
      <p:sp>
        <p:nvSpPr>
          <p:cNvPr id="18" name="Rectangle à coins arrondis 8"/>
          <p:cNvSpPr/>
          <p:nvPr/>
        </p:nvSpPr>
        <p:spPr>
          <a:xfrm>
            <a:off x="0" y="1340768"/>
            <a:ext cx="4860032" cy="551723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2">
              <a:lumMod val="60000"/>
              <a:lumOff val="40000"/>
            </a:schemeClr>
          </a:solidFill>
          <a:ln>
            <a:noFill/>
            <a:prstDash val="solid"/>
          </a:ln>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SzPct val="100000"/>
              <a:defRPr sz="1800" b="0" i="0" u="none" strike="noStrike" kern="0" cap="none" spc="0" baseline="0">
                <a:solidFill>
                  <a:srgbClr val="000000"/>
                </a:solidFill>
                <a:uFillTx/>
              </a:defRPr>
            </a:pPr>
            <a:r>
              <a:rPr lang="en-US" b="1" dirty="0" smtClean="0">
                <a:latin typeface="Calibri" pitchFamily="34" charset="0"/>
              </a:rPr>
              <a:t>AGRICULTURE</a:t>
            </a:r>
          </a:p>
          <a:p>
            <a:pPr marL="342900" lvl="0" indent="-342900">
              <a:buSzPct val="100000"/>
              <a:defRPr sz="1800" b="0" i="0" u="none" strike="noStrike" kern="0" cap="none" spc="0" baseline="0">
                <a:solidFill>
                  <a:srgbClr val="000000"/>
                </a:solidFill>
                <a:uFillTx/>
              </a:defRPr>
            </a:pPr>
            <a:r>
              <a:rPr lang="en-US" b="1" dirty="0" smtClean="0">
                <a:latin typeface="Calibri" pitchFamily="34" charset="0"/>
              </a:rPr>
              <a:t> Farmland </a:t>
            </a:r>
            <a:r>
              <a:rPr lang="en-US" b="1" dirty="0" smtClean="0">
                <a:latin typeface="Calibri" pitchFamily="34" charset="0"/>
              </a:rPr>
              <a:t>representing 8.2 million ha, or </a:t>
            </a:r>
            <a:endParaRPr lang="en-US" b="1" dirty="0" smtClean="0">
              <a:latin typeface="Calibri" pitchFamily="34" charset="0"/>
            </a:endParaRPr>
          </a:p>
          <a:p>
            <a:pPr marL="342900" lvl="0" indent="-342900">
              <a:buSzPct val="100000"/>
              <a:defRPr sz="1800" b="0" i="0" u="none" strike="noStrike" kern="0" cap="none" spc="0" baseline="0">
                <a:solidFill>
                  <a:srgbClr val="000000"/>
                </a:solidFill>
                <a:uFillTx/>
              </a:defRPr>
            </a:pPr>
            <a:r>
              <a:rPr lang="en-US" b="1" dirty="0" smtClean="0">
                <a:latin typeface="Calibri" pitchFamily="34" charset="0"/>
              </a:rPr>
              <a:t>25% of </a:t>
            </a:r>
            <a:r>
              <a:rPr lang="en-US" b="1" dirty="0" smtClean="0">
                <a:latin typeface="Calibri" pitchFamily="34" charset="0"/>
              </a:rPr>
              <a:t>the land area of which 2% are </a:t>
            </a:r>
            <a:endParaRPr lang="en-US" b="1" dirty="0" smtClean="0">
              <a:latin typeface="Calibri" pitchFamily="34" charset="0"/>
            </a:endParaRPr>
          </a:p>
          <a:p>
            <a:pPr marL="342900" lvl="0" indent="-342900">
              <a:buSzPct val="100000"/>
              <a:defRPr sz="1800" b="0" i="0" u="none" strike="noStrike" kern="0" cap="none" spc="0" baseline="0">
                <a:solidFill>
                  <a:srgbClr val="000000"/>
                </a:solidFill>
                <a:uFillTx/>
              </a:defRPr>
            </a:pPr>
            <a:r>
              <a:rPr lang="en-US" b="1" dirty="0" smtClean="0">
                <a:latin typeface="Calibri" pitchFamily="34" charset="0"/>
              </a:rPr>
              <a:t>exploited.</a:t>
            </a:r>
          </a:p>
          <a:p>
            <a:pPr marL="342900" lvl="0" indent="-342900">
              <a:buSzPct val="100000"/>
              <a:defRPr sz="1800" b="0" i="0" u="none" strike="noStrike" kern="0" cap="none" spc="0" baseline="0">
                <a:solidFill>
                  <a:srgbClr val="000000"/>
                </a:solidFill>
                <a:uFillTx/>
              </a:defRPr>
            </a:pPr>
            <a:endParaRPr lang="en-US" b="1" dirty="0" smtClean="0">
              <a:latin typeface="Calibri" pitchFamily="34" charset="0"/>
            </a:endParaRPr>
          </a:p>
          <a:p>
            <a:pPr marL="342900" lvl="0" indent="-342900">
              <a:buSzPct val="100000"/>
              <a:defRPr sz="1800" b="0" i="0" u="none" strike="noStrike" kern="0" cap="none" spc="0" baseline="0">
                <a:solidFill>
                  <a:srgbClr val="000000"/>
                </a:solidFill>
                <a:uFillTx/>
              </a:defRPr>
            </a:pPr>
            <a:r>
              <a:rPr lang="en-US" b="1" dirty="0" smtClean="0">
                <a:latin typeface="Calibri" pitchFamily="34" charset="0"/>
              </a:rPr>
              <a:t>FISHING </a:t>
            </a:r>
          </a:p>
          <a:p>
            <a:pPr marL="342900" lvl="0" indent="-342900">
              <a:buSzPct val="100000"/>
              <a:defRPr sz="1800" b="0" i="0" u="none" strike="noStrike" kern="0" cap="none" spc="0" baseline="0">
                <a:solidFill>
                  <a:srgbClr val="000000"/>
                </a:solidFill>
                <a:uFillTx/>
              </a:defRPr>
            </a:pPr>
            <a:r>
              <a:rPr lang="en-US" b="1" dirty="0" smtClean="0">
                <a:latin typeface="Calibri" pitchFamily="34" charset="0"/>
              </a:rPr>
              <a:t>The </a:t>
            </a:r>
            <a:r>
              <a:rPr lang="en-US" b="1" dirty="0" smtClean="0">
                <a:latin typeface="Calibri" pitchFamily="34" charset="0"/>
              </a:rPr>
              <a:t>country has an exclusive economic zone </a:t>
            </a:r>
            <a:r>
              <a:rPr lang="en-US" b="1" dirty="0" smtClean="0">
                <a:latin typeface="Calibri" pitchFamily="34" charset="0"/>
              </a:rPr>
              <a:t>of</a:t>
            </a:r>
          </a:p>
          <a:p>
            <a:pPr marL="342900" lvl="0" indent="-342900">
              <a:buSzPct val="100000"/>
              <a:defRPr sz="1800" b="0" i="0" u="none" strike="noStrike" kern="0" cap="none" spc="0" baseline="0">
                <a:solidFill>
                  <a:srgbClr val="000000"/>
                </a:solidFill>
                <a:uFillTx/>
              </a:defRPr>
            </a:pPr>
            <a:r>
              <a:rPr lang="en-US" b="1" dirty="0" smtClean="0">
                <a:latin typeface="Calibri" pitchFamily="34" charset="0"/>
              </a:rPr>
              <a:t> </a:t>
            </a:r>
            <a:r>
              <a:rPr lang="en-US" b="1" dirty="0" smtClean="0">
                <a:latin typeface="Calibri" pitchFamily="34" charset="0"/>
              </a:rPr>
              <a:t>60,000 km2, 170 km of coastline and a </a:t>
            </a:r>
            <a:endParaRPr lang="en-US" b="1" dirty="0" smtClean="0">
              <a:latin typeface="Calibri" pitchFamily="34" charset="0"/>
            </a:endParaRPr>
          </a:p>
          <a:p>
            <a:pPr marL="342900" lvl="0" indent="-342900">
              <a:buSzPct val="100000"/>
              <a:defRPr sz="1800" b="0" i="0" u="none" strike="noStrike" kern="0" cap="none" spc="0" baseline="0">
                <a:solidFill>
                  <a:srgbClr val="000000"/>
                </a:solidFill>
                <a:uFillTx/>
              </a:defRPr>
            </a:pPr>
            <a:r>
              <a:rPr lang="en-US" b="1" dirty="0" smtClean="0">
                <a:latin typeface="Calibri" pitchFamily="34" charset="0"/>
              </a:rPr>
              <a:t>continental </a:t>
            </a:r>
            <a:r>
              <a:rPr lang="en-US" b="1" dirty="0" smtClean="0">
                <a:latin typeface="Calibri" pitchFamily="34" charset="0"/>
              </a:rPr>
              <a:t>shelf of 10,000 km2 </a:t>
            </a:r>
            <a:endParaRPr lang="en-US" b="1" dirty="0" smtClean="0">
              <a:latin typeface="Calibri" pitchFamily="34" charset="0"/>
            </a:endParaRPr>
          </a:p>
          <a:p>
            <a:pPr marL="342900" lvl="0" indent="-342900">
              <a:buSzPct val="100000"/>
              <a:defRPr sz="1800" b="0" i="0" u="none" strike="noStrike" kern="0" cap="none" spc="0" baseline="0">
                <a:solidFill>
                  <a:srgbClr val="000000"/>
                </a:solidFill>
                <a:uFillTx/>
              </a:defRPr>
            </a:pPr>
            <a:endParaRPr lang="en-US" sz="800" b="1" dirty="0" smtClean="0">
              <a:latin typeface="Calibri" pitchFamily="34" charset="0"/>
            </a:endParaRPr>
          </a:p>
          <a:p>
            <a:pPr marL="342900" lvl="0" indent="-342900">
              <a:buSzPct val="100000"/>
              <a:buFont typeface="Arial" pitchFamily="34" charset="0"/>
              <a:buChar char="•"/>
              <a:defRPr sz="1800" b="0" i="0" u="none" strike="noStrike" kern="0" cap="none" spc="0" baseline="0">
                <a:solidFill>
                  <a:srgbClr val="000000"/>
                </a:solidFill>
                <a:uFillTx/>
              </a:defRPr>
            </a:pPr>
            <a:r>
              <a:rPr lang="en-US" b="1" dirty="0" smtClean="0">
                <a:latin typeface="Calibri" pitchFamily="34" charset="0"/>
              </a:rPr>
              <a:t>Opportunities</a:t>
            </a:r>
          </a:p>
          <a:p>
            <a:pPr marL="342900" lvl="0" indent="-342900">
              <a:buSzPct val="100000"/>
              <a:buFont typeface="Arial" pitchFamily="34" charset="0"/>
              <a:buChar char="•"/>
              <a:defRPr sz="1800" b="0" i="0" u="none" strike="noStrike" kern="0" cap="none" spc="0" baseline="0">
                <a:solidFill>
                  <a:srgbClr val="000000"/>
                </a:solidFill>
                <a:uFillTx/>
              </a:defRPr>
            </a:pPr>
            <a:r>
              <a:rPr lang="en-US" b="1" dirty="0" smtClean="0">
                <a:latin typeface="Calibri" pitchFamily="34" charset="0"/>
              </a:rPr>
              <a:t>Corn </a:t>
            </a:r>
            <a:r>
              <a:rPr lang="en-US" b="1" dirty="0" smtClean="0">
                <a:latin typeface="Calibri" pitchFamily="34" charset="0"/>
              </a:rPr>
              <a:t>processing to solve the thorny problem of livestock feed and other </a:t>
            </a:r>
            <a:endParaRPr lang="en-US" b="1" dirty="0" smtClean="0">
              <a:latin typeface="Calibri" pitchFamily="34" charset="0"/>
            </a:endParaRPr>
          </a:p>
          <a:p>
            <a:pPr marL="342900" lvl="0" indent="-342900">
              <a:buSzPct val="100000"/>
              <a:buFont typeface="Arial" pitchFamily="34" charset="0"/>
              <a:buChar char="•"/>
              <a:defRPr sz="1800" b="0" i="0" u="none" strike="noStrike" kern="0" cap="none" spc="0" baseline="0">
                <a:solidFill>
                  <a:srgbClr val="000000"/>
                </a:solidFill>
                <a:uFillTx/>
              </a:defRPr>
            </a:pPr>
            <a:r>
              <a:rPr lang="en-US" b="1" dirty="0" smtClean="0">
                <a:latin typeface="Calibri" pitchFamily="34" charset="0"/>
              </a:rPr>
              <a:t>Processing </a:t>
            </a:r>
            <a:r>
              <a:rPr lang="en-US" b="1" dirty="0" smtClean="0">
                <a:latin typeface="Calibri" pitchFamily="34" charset="0"/>
              </a:rPr>
              <a:t>cassava starch and other </a:t>
            </a:r>
            <a:br>
              <a:rPr lang="en-US" b="1" dirty="0" smtClean="0">
                <a:latin typeface="Calibri" pitchFamily="34" charset="0"/>
              </a:rPr>
            </a:br>
            <a:endParaRPr lang="en-US" b="1" dirty="0" smtClean="0">
              <a:latin typeface="Calibri" pitchFamily="34" charset="0"/>
            </a:endParaRPr>
          </a:p>
          <a:p>
            <a:pPr marL="342900" lvl="0" indent="-342900">
              <a:buSzPct val="100000"/>
              <a:buFont typeface="Arial" pitchFamily="34" charset="0"/>
              <a:buChar char="•"/>
              <a:defRPr sz="1800" b="0" i="0" u="none" strike="noStrike" kern="0" cap="none" spc="0" baseline="0">
                <a:solidFill>
                  <a:srgbClr val="000000"/>
                </a:solidFill>
                <a:uFillTx/>
              </a:defRPr>
            </a:pPr>
            <a:r>
              <a:rPr lang="en-US" b="1" dirty="0" smtClean="0">
                <a:latin typeface="Calibri" pitchFamily="34" charset="0"/>
              </a:rPr>
              <a:t>Fish </a:t>
            </a:r>
            <a:r>
              <a:rPr lang="en-US" b="1" dirty="0" smtClean="0">
                <a:latin typeface="Calibri" pitchFamily="34" charset="0"/>
              </a:rPr>
              <a:t>processing </a:t>
            </a:r>
            <a:br>
              <a:rPr lang="en-US" b="1" dirty="0" smtClean="0">
                <a:latin typeface="Calibri" pitchFamily="34" charset="0"/>
              </a:rPr>
            </a:br>
            <a:endParaRPr lang="en-US" b="1" dirty="0" smtClean="0">
              <a:latin typeface="Calibri" pitchFamily="34" charset="0"/>
            </a:endParaRPr>
          </a:p>
          <a:p>
            <a:pPr marL="342900" lvl="0" indent="-342900">
              <a:buSzPct val="100000"/>
              <a:buFont typeface="Arial" pitchFamily="34" charset="0"/>
              <a:buChar char="•"/>
              <a:defRPr sz="1800" b="0" i="0" u="none" strike="noStrike" kern="0" cap="none" spc="0" baseline="0">
                <a:solidFill>
                  <a:srgbClr val="000000"/>
                </a:solidFill>
                <a:uFillTx/>
              </a:defRPr>
            </a:pPr>
            <a:r>
              <a:rPr lang="en-US" b="1" dirty="0" smtClean="0">
                <a:latin typeface="Calibri" pitchFamily="34" charset="0"/>
              </a:rPr>
              <a:t>Processing </a:t>
            </a:r>
            <a:r>
              <a:rPr lang="en-US" b="1" dirty="0" smtClean="0">
                <a:latin typeface="Calibri" pitchFamily="34" charset="0"/>
              </a:rPr>
              <a:t>fruit products</a:t>
            </a:r>
            <a:endParaRPr lang="fr-FR" b="1" i="0" u="none" strike="noStrike" kern="1200" cap="none" spc="0" baseline="0" dirty="0" smtClean="0">
              <a:solidFill>
                <a:srgbClr val="000000"/>
              </a:solidFill>
              <a:uFillTx/>
              <a:latin typeface="Calibri" pitchFamily="34" charset="0"/>
              <a:ea typeface=""/>
              <a:cs typeface=""/>
            </a:endParaRPr>
          </a:p>
          <a:p>
            <a:pPr marL="342900" marR="0" lvl="0" indent="-342900" algn="ctr"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b="1" i="0" u="none" strike="noStrike" kern="1200" cap="none" spc="0" baseline="0" dirty="0" smtClean="0">
              <a:solidFill>
                <a:srgbClr val="000000"/>
              </a:solidFill>
              <a:uFillTx/>
              <a:latin typeface="Calibri"/>
              <a:ea typeface=""/>
              <a:cs typeface=""/>
            </a:endParaRPr>
          </a:p>
          <a:p>
            <a:pPr marL="342900" marR="0" lvl="0" indent="-342900" algn="ctr"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b="1" i="0" u="none" strike="noStrike" kern="1200" cap="none" spc="0" baseline="0" dirty="0">
              <a:solidFill>
                <a:srgbClr val="000000"/>
              </a:solidFill>
              <a:uFillTx/>
              <a:latin typeface="Calibri"/>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0" u="none" strike="noStrike" kern="1200" cap="none" spc="0" baseline="0" dirty="0">
              <a:solidFill>
                <a:srgbClr val="000000"/>
              </a:solidFill>
              <a:uFillTx/>
              <a:latin typeface="Calibri"/>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0" u="none" strike="noStrike" kern="1200" cap="none" spc="0" baseline="0" dirty="0">
              <a:solidFill>
                <a:srgbClr val="000000"/>
              </a:solidFill>
              <a:uFillTx/>
              <a:latin typeface="Calibri"/>
              <a:ea typeface=""/>
              <a:cs typeface=""/>
            </a:endParaRPr>
          </a:p>
        </p:txBody>
      </p:sp>
      <p:pic>
        <p:nvPicPr>
          <p:cNvPr id="19" name="Image 18" descr="http://195.154.238.164/home/congo/image/eco/bananes.jpg"/>
          <p:cNvPicPr>
            <a:picLocks noChangeAspect="1"/>
          </p:cNvPicPr>
          <p:nvPr/>
        </p:nvPicPr>
        <p:blipFill>
          <a:blip r:embed="rId4" cstate="print"/>
          <a:srcRect l="11852" t="12563"/>
          <a:stretch>
            <a:fillRect/>
          </a:stretch>
        </p:blipFill>
        <p:spPr>
          <a:xfrm>
            <a:off x="4943577" y="1340769"/>
            <a:ext cx="4164927" cy="2720036"/>
          </a:xfrm>
          <a:prstGeom prst="rect">
            <a:avLst/>
          </a:prstGeom>
          <a:noFill/>
          <a:ln>
            <a:noFill/>
          </a:ln>
        </p:spPr>
      </p:pic>
      <p:pic>
        <p:nvPicPr>
          <p:cNvPr id="20" name="Image 19" descr="https://encrypted-tbn0.gstatic.com/images?q=tbn:ANd9GcSNpLbO-gSaOXSMqO3ck1h1rIuObenOy7JChwC82AYY9VTYb5AMNpMyGLw">
            <a:hlinkClick r:id="rId5"/>
          </p:cNvPr>
          <p:cNvPicPr>
            <a:picLocks noChangeAspect="1"/>
          </p:cNvPicPr>
          <p:nvPr/>
        </p:nvPicPr>
        <p:blipFill>
          <a:blip r:embed="rId6" cstate="print"/>
          <a:srcRect/>
          <a:stretch>
            <a:fillRect/>
          </a:stretch>
        </p:blipFill>
        <p:spPr>
          <a:xfrm>
            <a:off x="4943577" y="4060804"/>
            <a:ext cx="4164927" cy="2608555"/>
          </a:xfrm>
          <a:prstGeom prst="rect">
            <a:avLst/>
          </a:prstGeom>
          <a:noFill/>
          <a:ln>
            <a:noFill/>
          </a:ln>
        </p:spPr>
      </p:pic>
    </p:spTree>
    <p:extLst>
      <p:ext uri="{BB962C8B-B14F-4D97-AF65-F5344CB8AC3E}">
        <p14:creationId xmlns="" xmlns:p14="http://schemas.microsoft.com/office/powerpoint/2010/main" val="1653622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16</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12" name="ZoneTexte 1"/>
          <p:cNvSpPr txBox="1"/>
          <p:nvPr/>
        </p:nvSpPr>
        <p:spPr>
          <a:xfrm>
            <a:off x="1259632" y="188640"/>
            <a:ext cx="6677790" cy="523219"/>
          </a:xfrm>
          <a:prstGeom prst="rect">
            <a:avLst/>
          </a:prstGeom>
          <a:solidFill>
            <a:srgbClr val="88A1AD"/>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ctr" defTabSz="914400" rtl="0" fontAlgn="auto" hangingPunct="1">
              <a:lnSpc>
                <a:spcPct val="1000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fr-FR" sz="2800" b="1" i="0" u="none" strike="noStrike" kern="1200" cap="none" spc="0" baseline="0" dirty="0" smtClean="0">
                <a:solidFill>
                  <a:srgbClr val="000000"/>
                </a:solidFill>
                <a:uFillTx/>
                <a:latin typeface="Calibri"/>
                <a:ea typeface=""/>
                <a:cs typeface=""/>
              </a:rPr>
              <a:t>OPPORTUNITIES OF INVESTMENTS</a:t>
            </a:r>
            <a:endParaRPr lang="fr-FR" sz="2800" b="1" i="0" u="none" strike="noStrike" kern="1200" cap="none" spc="0" baseline="0" dirty="0">
              <a:solidFill>
                <a:srgbClr val="000000"/>
              </a:solidFill>
              <a:uFillTx/>
              <a:latin typeface="Calibri"/>
              <a:ea typeface=""/>
              <a:cs typeface=""/>
            </a:endParaRPr>
          </a:p>
        </p:txBody>
      </p:sp>
      <p:sp>
        <p:nvSpPr>
          <p:cNvPr id="14" name="ZoneTexte 7"/>
          <p:cNvSpPr txBox="1"/>
          <p:nvPr/>
        </p:nvSpPr>
        <p:spPr>
          <a:xfrm>
            <a:off x="683568" y="836712"/>
            <a:ext cx="8129628" cy="400110"/>
          </a:xfrm>
          <a:prstGeom prst="rect">
            <a:avLst/>
          </a:prstGeom>
          <a:solidFill>
            <a:schemeClr val="accent2">
              <a:lumMod val="60000"/>
              <a:lumOff val="40000"/>
            </a:schemeClr>
          </a:solidFill>
          <a:ln w="9528">
            <a:solidFill>
              <a:srgbClr val="E46C0A"/>
            </a:solidFill>
            <a:prstDash val="solid"/>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0" cap="none" spc="0" baseline="0" dirty="0" smtClean="0">
                <a:solidFill>
                  <a:srgbClr val="000000"/>
                </a:solidFill>
                <a:uFillTx/>
                <a:latin typeface="Georgia"/>
                <a:ea typeface=""/>
                <a:cs typeface=""/>
              </a:rPr>
              <a:t>CLUSTER FOREST </a:t>
            </a:r>
            <a:r>
              <a:rPr lang="fr-FR" sz="2000" b="1" i="0" u="none" strike="noStrike" kern="0" cap="none" spc="0" baseline="0" dirty="0" smtClean="0">
                <a:solidFill>
                  <a:srgbClr val="000000"/>
                </a:solidFill>
                <a:uFillTx/>
                <a:latin typeface="Georgia"/>
                <a:ea typeface=""/>
                <a:cs typeface=""/>
              </a:rPr>
              <a:t>ET </a:t>
            </a:r>
            <a:r>
              <a:rPr lang="fr-FR" sz="2000" b="1" i="0" u="none" strike="noStrike" kern="0" cap="none" spc="0" baseline="0" dirty="0" smtClean="0">
                <a:solidFill>
                  <a:srgbClr val="000000"/>
                </a:solidFill>
                <a:uFillTx/>
                <a:latin typeface="Georgia"/>
                <a:ea typeface=""/>
                <a:cs typeface=""/>
              </a:rPr>
              <a:t>INDUSTRY OF WOOD</a:t>
            </a:r>
            <a:endParaRPr lang="fr-FR" sz="2000" b="1" i="0" u="none" strike="noStrike" kern="1200" cap="none" spc="0" baseline="0" dirty="0">
              <a:solidFill>
                <a:srgbClr val="000000"/>
              </a:solidFill>
              <a:uFillTx/>
              <a:latin typeface="Calibri" pitchFamily="34"/>
              <a:ea typeface=""/>
              <a:cs typeface=""/>
            </a:endParaRPr>
          </a:p>
        </p:txBody>
      </p:sp>
      <p:sp>
        <p:nvSpPr>
          <p:cNvPr id="15" name="Rectangle à coins arrondis 6"/>
          <p:cNvSpPr/>
          <p:nvPr/>
        </p:nvSpPr>
        <p:spPr>
          <a:xfrm>
            <a:off x="99601" y="1340768"/>
            <a:ext cx="5552519" cy="551723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2">
              <a:lumMod val="60000"/>
              <a:lumOff val="40000"/>
            </a:schemeClr>
          </a:solidFill>
          <a:ln>
            <a:noFill/>
            <a:prstDash val="solid"/>
          </a:ln>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sz="1800" b="0" i="0" u="none" strike="noStrike" kern="0" cap="none" spc="0" baseline="0">
                <a:solidFill>
                  <a:srgbClr val="000000"/>
                </a:solidFill>
                <a:uFillTx/>
              </a:defRPr>
            </a:pPr>
            <a:r>
              <a:rPr lang="en-US" sz="2000" b="1" dirty="0" smtClean="0">
                <a:latin typeface="Calibri" pitchFamily="34" charset="0"/>
              </a:rPr>
              <a:t>Forests cover 22.2 million hectares of land is 65% of the national territory. Solid second in the Congo Basin forests with a rich biodiversity of more than 10,000 species of fauna and flora. It plays a major role in the fight against global warming and the destruction of the ecosystem</a:t>
            </a:r>
            <a:r>
              <a:rPr lang="en-US" sz="2000" b="1" dirty="0" smtClean="0">
                <a:latin typeface="Calibri" pitchFamily="34" charset="0"/>
              </a:rPr>
              <a:t>.</a:t>
            </a:r>
          </a:p>
          <a:p>
            <a:pPr lvl="0" algn="just">
              <a:defRPr sz="1800" b="0" i="0" u="none" strike="noStrike" kern="0" cap="none" spc="0" baseline="0">
                <a:solidFill>
                  <a:srgbClr val="000000"/>
                </a:solidFill>
                <a:uFillTx/>
              </a:defRPr>
            </a:pPr>
            <a:r>
              <a:rPr lang="en-US" sz="2000" b="1" dirty="0" smtClean="0">
                <a:latin typeface="Calibri" pitchFamily="34" charset="0"/>
              </a:rPr>
              <a:t> </a:t>
            </a:r>
            <a:r>
              <a:rPr lang="en-US" sz="2000" b="1" dirty="0" smtClean="0">
                <a:latin typeface="Calibri" pitchFamily="34" charset="0"/>
              </a:rPr>
              <a:t/>
            </a:r>
            <a:br>
              <a:rPr lang="en-US" sz="2000" b="1" dirty="0" smtClean="0">
                <a:latin typeface="Calibri" pitchFamily="34" charset="0"/>
              </a:rPr>
            </a:br>
            <a:r>
              <a:rPr lang="en-US" sz="2000" b="1" dirty="0" smtClean="0">
                <a:latin typeface="Calibri" pitchFamily="34" charset="0"/>
              </a:rPr>
              <a:t>FOREST INDUSTRY</a:t>
            </a:r>
          </a:p>
          <a:p>
            <a:pPr lvl="0">
              <a:defRPr sz="1800" b="0" i="0" u="none" strike="noStrike" kern="0" cap="none" spc="0" baseline="0">
                <a:solidFill>
                  <a:srgbClr val="000000"/>
                </a:solidFill>
                <a:uFillTx/>
              </a:defRPr>
            </a:pPr>
            <a:r>
              <a:rPr lang="en-US" sz="2000" b="1" dirty="0" smtClean="0">
                <a:latin typeface="Calibri" pitchFamily="34" charset="0"/>
              </a:rPr>
              <a:t>Potential </a:t>
            </a:r>
            <a:r>
              <a:rPr lang="en-US" sz="2000" b="1" dirty="0" smtClean="0">
                <a:latin typeface="Calibri" pitchFamily="34" charset="0"/>
              </a:rPr>
              <a:t>timber production: 2 million m3 </a:t>
            </a:r>
            <a:r>
              <a:rPr lang="en-US" sz="2000" b="1" dirty="0" smtClean="0">
                <a:latin typeface="Calibri" pitchFamily="34" charset="0"/>
              </a:rPr>
              <a:t>per  year</a:t>
            </a:r>
            <a:r>
              <a:rPr lang="en-US" sz="2000" b="1" dirty="0" smtClean="0">
                <a:latin typeface="Calibri" pitchFamily="34" charset="0"/>
              </a:rPr>
              <a:t>. </a:t>
            </a:r>
            <a:br>
              <a:rPr lang="en-US" sz="2000" b="1" dirty="0" smtClean="0">
                <a:latin typeface="Calibri" pitchFamily="34" charset="0"/>
              </a:rPr>
            </a:br>
            <a:r>
              <a:rPr lang="en-US" sz="2000" b="1" u="sng" dirty="0" smtClean="0">
                <a:latin typeface="Calibri" pitchFamily="34" charset="0"/>
              </a:rPr>
              <a:t>Opportunities</a:t>
            </a:r>
            <a:r>
              <a:rPr lang="en-US" sz="2000" b="1" dirty="0" smtClean="0">
                <a:latin typeface="Calibri" pitchFamily="34" charset="0"/>
              </a:rPr>
              <a:t/>
            </a:r>
            <a:br>
              <a:rPr lang="en-US" sz="2000" b="1" dirty="0" smtClean="0">
                <a:latin typeface="Calibri" pitchFamily="34" charset="0"/>
              </a:rPr>
            </a:br>
            <a:r>
              <a:rPr lang="en-US" sz="2000" b="1" dirty="0" smtClean="0">
                <a:latin typeface="Calibri" pitchFamily="34" charset="0"/>
              </a:rPr>
              <a:t>-Production </a:t>
            </a:r>
            <a:r>
              <a:rPr lang="en-US" sz="2000" b="1" dirty="0" smtClean="0">
                <a:latin typeface="Calibri" pitchFamily="34" charset="0"/>
              </a:rPr>
              <a:t>of pulp; </a:t>
            </a:r>
            <a:br>
              <a:rPr lang="en-US" sz="2000" b="1" dirty="0" smtClean="0">
                <a:latin typeface="Calibri" pitchFamily="34" charset="0"/>
              </a:rPr>
            </a:br>
            <a:r>
              <a:rPr lang="en-US" sz="2000" b="1" dirty="0" smtClean="0">
                <a:latin typeface="Calibri" pitchFamily="34" charset="0"/>
              </a:rPr>
              <a:t>-Further </a:t>
            </a:r>
            <a:r>
              <a:rPr lang="en-US" sz="2000" b="1" dirty="0" smtClean="0">
                <a:latin typeface="Calibri" pitchFamily="34" charset="0"/>
              </a:rPr>
              <a:t>wood processing at the local level, (the Forest Code liberalizing logging and requires to transform 85% of wood in the country to create added value.</a:t>
            </a:r>
            <a:endParaRPr lang="fr-FR" sz="2000" b="1" i="0" u="none" strike="noStrike" kern="1200" cap="none" spc="0" baseline="0" dirty="0">
              <a:uFillTx/>
              <a:latin typeface="Calibri" pitchFamily="34" charset="0"/>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0" u="none" strike="noStrike" kern="1200" cap="none" spc="0" baseline="0" dirty="0">
              <a:solidFill>
                <a:srgbClr val="000000"/>
              </a:solidFill>
              <a:uFillTx/>
              <a:latin typeface="Calibri"/>
              <a:ea typeface=""/>
              <a:cs typeface=""/>
            </a:endParaRPr>
          </a:p>
          <a:p>
            <a:pPr marL="342900" marR="0" lvl="0" indent="-342900" algn="just" defTabSz="914400" rtl="0" fontAlgn="auto" hangingPunct="1">
              <a:lnSpc>
                <a:spcPct val="1000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endParaRPr lang="fr-FR" sz="2000" b="1" i="0" u="none" strike="noStrike" kern="1200" cap="none" spc="0" baseline="0" dirty="0">
              <a:solidFill>
                <a:srgbClr val="000000"/>
              </a:solidFill>
              <a:uFillTx/>
              <a:latin typeface="Calibri"/>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0" u="none" strike="noStrike" kern="1200" cap="none" spc="0" baseline="0" dirty="0">
              <a:solidFill>
                <a:srgbClr val="000000"/>
              </a:solidFill>
              <a:uFillTx/>
              <a:latin typeface="Calibri"/>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0" u="none" strike="noStrike" kern="1200" cap="none" spc="0" baseline="0" dirty="0">
              <a:solidFill>
                <a:srgbClr val="000000"/>
              </a:solidFill>
              <a:uFillTx/>
              <a:latin typeface="Calibri"/>
              <a:ea typeface=""/>
              <a:cs typeface=""/>
            </a:endParaRPr>
          </a:p>
        </p:txBody>
      </p:sp>
      <p:pic>
        <p:nvPicPr>
          <p:cNvPr id="16" name="Image 15" descr="https://encrypted-tbn0.gstatic.com/images?q=tbn:ANd9GcSD4ND9uR0NdGDmyFoZhsYUT4Y0mxBBY39R5_NJPesnG0lZoQZGQmMfjd8">
            <a:hlinkClick r:id="rId4"/>
          </p:cNvPr>
          <p:cNvPicPr>
            <a:picLocks noChangeAspect="1"/>
          </p:cNvPicPr>
          <p:nvPr/>
        </p:nvPicPr>
        <p:blipFill>
          <a:blip r:embed="rId5" cstate="print"/>
          <a:srcRect/>
          <a:stretch>
            <a:fillRect/>
          </a:stretch>
        </p:blipFill>
        <p:spPr>
          <a:xfrm>
            <a:off x="5652120" y="1268763"/>
            <a:ext cx="3491880" cy="1872205"/>
          </a:xfrm>
          <a:prstGeom prst="rect">
            <a:avLst/>
          </a:prstGeom>
          <a:noFill/>
          <a:ln>
            <a:noFill/>
          </a:ln>
        </p:spPr>
      </p:pic>
      <p:sp>
        <p:nvSpPr>
          <p:cNvPr id="17" name="Forme libre 16"/>
          <p:cNvSpPr/>
          <p:nvPr/>
        </p:nvSpPr>
        <p:spPr>
          <a:xfrm>
            <a:off x="5652121" y="4941168"/>
            <a:ext cx="3491880" cy="1800195"/>
          </a:xfrm>
          <a:custGeom>
            <a:avLst/>
            <a:gdLst>
              <a:gd name="f0" fmla="val 10800000"/>
              <a:gd name="f1" fmla="val 5400000"/>
              <a:gd name="f2" fmla="val 180"/>
              <a:gd name="f3" fmla="val w"/>
              <a:gd name="f4" fmla="val h"/>
              <a:gd name="f5" fmla="val 0"/>
              <a:gd name="f6" fmla="val 2668872"/>
              <a:gd name="f7" fmla="val 5713926"/>
              <a:gd name="f8" fmla="val 266887"/>
              <a:gd name="f9" fmla="val 119489"/>
              <a:gd name="f10" fmla="val 2401985"/>
              <a:gd name="f11" fmla="val 2549383"/>
              <a:gd name="f12" fmla="val 5447039"/>
              <a:gd name="f13" fmla="val 5594437"/>
              <a:gd name="f14" fmla="+- 0 0 -90"/>
              <a:gd name="f15" fmla="*/ f3 1 2668872"/>
              <a:gd name="f16" fmla="*/ f4 1 5713926"/>
              <a:gd name="f17" fmla="+- f7 0 f5"/>
              <a:gd name="f18" fmla="+- f6 0 f5"/>
              <a:gd name="f19" fmla="*/ f14 f0 1"/>
              <a:gd name="f20" fmla="*/ f18 1 2668872"/>
              <a:gd name="f21" fmla="*/ f17 1 5713926"/>
              <a:gd name="f22" fmla="*/ 0 f18 1"/>
              <a:gd name="f23" fmla="*/ 266887 f17 1"/>
              <a:gd name="f24" fmla="*/ 266887 f18 1"/>
              <a:gd name="f25" fmla="*/ 0 f17 1"/>
              <a:gd name="f26" fmla="*/ 2401985 f18 1"/>
              <a:gd name="f27" fmla="*/ 2668872 f18 1"/>
              <a:gd name="f28" fmla="*/ 5447039 f17 1"/>
              <a:gd name="f29" fmla="*/ 5713926 f17 1"/>
              <a:gd name="f30" fmla="*/ f19 1 f2"/>
              <a:gd name="f31" fmla="*/ f22 1 2668872"/>
              <a:gd name="f32" fmla="*/ f23 1 5713926"/>
              <a:gd name="f33" fmla="*/ f24 1 2668872"/>
              <a:gd name="f34" fmla="*/ f25 1 5713926"/>
              <a:gd name="f35" fmla="*/ f26 1 2668872"/>
              <a:gd name="f36" fmla="*/ f27 1 2668872"/>
              <a:gd name="f37" fmla="*/ f28 1 5713926"/>
              <a:gd name="f38" fmla="*/ f29 1 5713926"/>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668872" h="571392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AF278"/>
          </a:solidFill>
          <a:ln w="11430">
            <a:solidFill>
              <a:srgbClr val="FFFFFF"/>
            </a:solidFill>
            <a:custDash>
              <a:ds d="100000" sp="100000"/>
            </a:custDash>
          </a:ln>
        </p:spPr>
        <p:txBody>
          <a:bodyPr vert="horz" wrap="square" lIns="169612" tIns="169612" rIns="169612" bIns="169612"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2" defTabSz="1066803">
              <a:spcAft>
                <a:spcPts val="1000"/>
              </a:spcAft>
              <a:defRPr sz="1800" b="0" i="0" u="none" strike="noStrike" kern="0" cap="none" spc="0" baseline="0">
                <a:solidFill>
                  <a:srgbClr val="000000"/>
                </a:solidFill>
                <a:uFillTx/>
              </a:defRPr>
            </a:pPr>
            <a:r>
              <a:rPr lang="fr-FR" sz="2000" b="1" i="0" u="none" strike="noStrike" kern="1200" cap="none" spc="0" baseline="0" dirty="0">
                <a:solidFill>
                  <a:srgbClr val="000000"/>
                </a:solidFill>
                <a:uFillTx/>
                <a:latin typeface="Calibri" pitchFamily="34"/>
                <a:ea typeface=""/>
                <a:cs typeface=""/>
              </a:rPr>
              <a:t> </a:t>
            </a:r>
            <a:r>
              <a:rPr lang="fr-FR" sz="2000" dirty="0" smtClean="0">
                <a:solidFill>
                  <a:srgbClr val="FF0000"/>
                </a:solidFill>
                <a:latin typeface="Calibri" pitchFamily="34" charset="0"/>
              </a:rPr>
              <a:t>SPECIES </a:t>
            </a:r>
            <a:r>
              <a:rPr lang="fr-FR" sz="2000" dirty="0" smtClean="0">
                <a:solidFill>
                  <a:srgbClr val="FF0000"/>
                </a:solidFill>
                <a:latin typeface="Calibri" pitchFamily="34" charset="0"/>
              </a:rPr>
              <a:t>RICH:</a:t>
            </a:r>
          </a:p>
          <a:p>
            <a:pPr marL="342900" indent="-342900" defTabSz="1066803">
              <a:spcAft>
                <a:spcPts val="1000"/>
              </a:spcAft>
              <a:buSzPct val="100000"/>
              <a:buFont typeface="Wingdings" pitchFamily="2"/>
              <a:buChar char="Ø"/>
              <a:defRPr sz="1800" b="0" i="0" u="none" strike="noStrike" kern="0" cap="none" spc="0" baseline="0">
                <a:solidFill>
                  <a:srgbClr val="000000"/>
                </a:solidFill>
                <a:uFillTx/>
              </a:defRPr>
            </a:pPr>
            <a:r>
              <a:rPr lang="fr-FR" b="1" i="0" u="none" strike="noStrike" kern="1200" cap="none" spc="0" baseline="0" dirty="0" smtClean="0">
                <a:solidFill>
                  <a:srgbClr val="000000"/>
                </a:solidFill>
                <a:uFillTx/>
                <a:latin typeface="Calibri" pitchFamily="34"/>
                <a:ea typeface=""/>
                <a:cs typeface=""/>
              </a:rPr>
              <a:t>MAHOGANY,OKOUME</a:t>
            </a:r>
            <a:r>
              <a:rPr lang="fr-FR" b="1" i="0" u="none" strike="noStrike" kern="1200" cap="none" spc="0" baseline="0" dirty="0">
                <a:solidFill>
                  <a:srgbClr val="000000"/>
                </a:solidFill>
                <a:uFillTx/>
                <a:latin typeface="Calibri" pitchFamily="34"/>
                <a:ea typeface=""/>
                <a:cs typeface=""/>
              </a:rPr>
              <a:t>,</a:t>
            </a:r>
          </a:p>
          <a:p>
            <a:pPr marL="342900" indent="-342900" defTabSz="1066803">
              <a:buSzPct val="100000"/>
              <a:buFont typeface="Wingdings" pitchFamily="2"/>
              <a:buChar char="Ø"/>
              <a:defRPr sz="1800" b="0" i="0" u="none" strike="noStrike" kern="0" cap="none" spc="0" baseline="0">
                <a:solidFill>
                  <a:srgbClr val="000000"/>
                </a:solidFill>
                <a:uFillTx/>
              </a:defRPr>
            </a:pPr>
            <a:r>
              <a:rPr lang="fr-FR" b="1" i="0" u="none" strike="noStrike" kern="1200" cap="none" spc="0" baseline="0" dirty="0">
                <a:solidFill>
                  <a:srgbClr val="000000"/>
                </a:solidFill>
                <a:uFillTx/>
                <a:latin typeface="Calibri" pitchFamily="34"/>
                <a:ea typeface=""/>
                <a:cs typeface=""/>
              </a:rPr>
              <a:t>LIMBA </a:t>
            </a:r>
            <a:r>
              <a:rPr lang="fr-FR" b="1" i="0" u="none" strike="noStrike" kern="0" cap="none" spc="0" baseline="0" dirty="0">
                <a:solidFill>
                  <a:srgbClr val="000000"/>
                </a:solidFill>
                <a:uFillTx/>
                <a:latin typeface="Calibri" pitchFamily="34"/>
                <a:ea typeface=""/>
                <a:cs typeface=""/>
              </a:rPr>
              <a:t>, SAPELLI</a:t>
            </a:r>
          </a:p>
          <a:p>
            <a:pPr marL="1257300" marR="0" lvl="2" indent="-342900" algn="l" defTabSz="1066803"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endParaRPr lang="fr-FR" sz="1000" b="1" i="0" u="none" strike="noStrike" kern="1200" cap="none" spc="0" baseline="0" dirty="0">
              <a:solidFill>
                <a:srgbClr val="000000"/>
              </a:solidFill>
              <a:uFillTx/>
              <a:latin typeface="Calibri" pitchFamily="34"/>
              <a:ea typeface=""/>
              <a:cs typeface=""/>
            </a:endParaRPr>
          </a:p>
          <a:p>
            <a:pPr marL="342900" indent="-342900" defTabSz="1066803">
              <a:buSzPct val="100000"/>
              <a:buFont typeface="Wingdings" pitchFamily="2"/>
              <a:buChar char="Ø"/>
              <a:defRPr sz="1800" b="0" i="0" u="none" strike="noStrike" kern="0" cap="none" spc="0" baseline="0">
                <a:solidFill>
                  <a:srgbClr val="000000"/>
                </a:solidFill>
                <a:uFillTx/>
              </a:defRPr>
            </a:pPr>
            <a:r>
              <a:rPr lang="fr-FR" b="1" i="0" u="none" strike="noStrike" kern="0" cap="none" spc="0" baseline="0" dirty="0" smtClean="0">
                <a:solidFill>
                  <a:srgbClr val="000000"/>
                </a:solidFill>
                <a:uFillTx/>
                <a:latin typeface="Calibri" pitchFamily="34"/>
                <a:ea typeface=""/>
                <a:cs typeface=""/>
              </a:rPr>
              <a:t>SIPO, BAHIA, EUCALYPTUS</a:t>
            </a:r>
            <a:endParaRPr lang="fr-FR" b="1" i="0" u="none" strike="noStrike" kern="1200" cap="none" spc="0" baseline="0" dirty="0">
              <a:solidFill>
                <a:srgbClr val="000000"/>
              </a:solidFill>
              <a:uFillTx/>
              <a:latin typeface="Calibri" pitchFamily="34"/>
              <a:ea typeface=""/>
              <a:cs typeface=""/>
            </a:endParaRPr>
          </a:p>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fr-FR" sz="800" b="1" i="0" u="none" strike="noStrike" kern="1200" cap="none" spc="0" baseline="0" dirty="0">
              <a:solidFill>
                <a:srgbClr val="000000"/>
              </a:solidFill>
              <a:uFillTx/>
              <a:latin typeface="Calibri" pitchFamily="34"/>
              <a:ea typeface=""/>
              <a:cs typeface=""/>
            </a:endParaRPr>
          </a:p>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Calibri" pitchFamily="34"/>
              <a:ea typeface=""/>
              <a:cs typeface=""/>
            </a:endParaRPr>
          </a:p>
        </p:txBody>
      </p:sp>
      <p:pic>
        <p:nvPicPr>
          <p:cNvPr id="13" name="Image 12" descr="http://www.greenpeace.org/belgium/Global/belgium/image/2013/10-2013/GP04S6A.jpg"/>
          <p:cNvPicPr>
            <a:picLocks noChangeAspect="1"/>
          </p:cNvPicPr>
          <p:nvPr/>
        </p:nvPicPr>
        <p:blipFill>
          <a:blip r:embed="rId6" cstate="print"/>
          <a:srcRect/>
          <a:stretch>
            <a:fillRect/>
          </a:stretch>
        </p:blipFill>
        <p:spPr>
          <a:xfrm>
            <a:off x="5652120" y="3140968"/>
            <a:ext cx="3491880" cy="1803674"/>
          </a:xfrm>
          <a:prstGeom prst="rect">
            <a:avLst/>
          </a:prstGeom>
          <a:noFill/>
          <a:ln>
            <a:noFill/>
          </a:ln>
        </p:spPr>
      </p:pic>
    </p:spTree>
    <p:extLst>
      <p:ext uri="{BB962C8B-B14F-4D97-AF65-F5344CB8AC3E}">
        <p14:creationId xmlns="" xmlns:p14="http://schemas.microsoft.com/office/powerpoint/2010/main" val="1653622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endParaRPr lang="fr-FR"/>
          </a:p>
        </p:txBody>
      </p:sp>
      <p:pic>
        <p:nvPicPr>
          <p:cNvPr id="4"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5"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6" name="ZoneTexte 1"/>
          <p:cNvSpPr txBox="1"/>
          <p:nvPr/>
        </p:nvSpPr>
        <p:spPr>
          <a:xfrm>
            <a:off x="1259632" y="188640"/>
            <a:ext cx="6677790" cy="523219"/>
          </a:xfrm>
          <a:prstGeom prst="rect">
            <a:avLst/>
          </a:prstGeom>
          <a:solidFill>
            <a:srgbClr val="88A1AD"/>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ctr" defTabSz="914400" rtl="0" fontAlgn="auto" hangingPunct="1">
              <a:lnSpc>
                <a:spcPct val="1000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fr-FR" sz="2800" b="1" i="0" u="none" strike="noStrike" kern="1200" cap="none" spc="0" baseline="0" dirty="0" smtClean="0">
                <a:solidFill>
                  <a:srgbClr val="000000"/>
                </a:solidFill>
                <a:uFillTx/>
                <a:latin typeface="Calibri"/>
                <a:ea typeface=""/>
                <a:cs typeface=""/>
              </a:rPr>
              <a:t>OPPORTUNITIES OF INVESTMENTS</a:t>
            </a:r>
            <a:endParaRPr lang="fr-FR" sz="2800" b="1" i="0" u="none" strike="noStrike" kern="1200" cap="none" spc="0" baseline="0" dirty="0">
              <a:solidFill>
                <a:srgbClr val="000000"/>
              </a:solidFill>
              <a:uFillTx/>
              <a:latin typeface="Calibri"/>
              <a:ea typeface=""/>
              <a:cs typeface=""/>
            </a:endParaRPr>
          </a:p>
        </p:txBody>
      </p:sp>
      <p:sp>
        <p:nvSpPr>
          <p:cNvPr id="7" name="ZoneTexte 7"/>
          <p:cNvSpPr txBox="1"/>
          <p:nvPr/>
        </p:nvSpPr>
        <p:spPr>
          <a:xfrm>
            <a:off x="827584" y="908720"/>
            <a:ext cx="7663283" cy="400114"/>
          </a:xfrm>
          <a:prstGeom prst="rect">
            <a:avLst/>
          </a:prstGeom>
          <a:solidFill>
            <a:schemeClr val="accent2">
              <a:lumMod val="60000"/>
              <a:lumOff val="40000"/>
            </a:schemeClr>
          </a:solidFill>
          <a:ln w="9528">
            <a:solidFill>
              <a:srgbClr val="E46C0A"/>
            </a:solidFill>
            <a:prstDash val="solid"/>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0" cap="none" spc="0" baseline="0" dirty="0" smtClean="0">
                <a:solidFill>
                  <a:srgbClr val="000000"/>
                </a:solidFill>
                <a:uFillTx/>
                <a:latin typeface="Georgia"/>
                <a:ea typeface=""/>
                <a:cs typeface=""/>
              </a:rPr>
              <a:t>CLUSTER</a:t>
            </a:r>
            <a:r>
              <a:rPr lang="fr-FR" sz="2000" b="1" i="0" u="none" strike="noStrike" kern="0" cap="none" spc="0" dirty="0" smtClean="0">
                <a:solidFill>
                  <a:srgbClr val="000000"/>
                </a:solidFill>
                <a:uFillTx/>
                <a:latin typeface="Georgia"/>
                <a:ea typeface=""/>
                <a:cs typeface=""/>
              </a:rPr>
              <a:t> </a:t>
            </a:r>
            <a:r>
              <a:rPr lang="fr-FR" sz="2000" b="1" i="0" u="none" strike="noStrike" kern="0" cap="none" spc="0" baseline="0" dirty="0" smtClean="0">
                <a:solidFill>
                  <a:srgbClr val="000000"/>
                </a:solidFill>
                <a:uFillTx/>
                <a:latin typeface="Georgia"/>
                <a:ea typeface=""/>
                <a:cs typeface=""/>
              </a:rPr>
              <a:t>OIL AND HYDROCARBONS</a:t>
            </a:r>
            <a:endParaRPr lang="fr-FR" sz="2000" b="1" i="0" u="none" strike="noStrike" kern="1200" cap="none" spc="0" baseline="0" dirty="0">
              <a:solidFill>
                <a:srgbClr val="000000"/>
              </a:solidFill>
              <a:uFillTx/>
              <a:latin typeface="Calibri" pitchFamily="34"/>
              <a:ea typeface=""/>
              <a:cs typeface=""/>
            </a:endParaRPr>
          </a:p>
        </p:txBody>
      </p:sp>
      <p:sp>
        <p:nvSpPr>
          <p:cNvPr id="8" name="Rectangle à coins arrondis 6"/>
          <p:cNvSpPr/>
          <p:nvPr/>
        </p:nvSpPr>
        <p:spPr>
          <a:xfrm>
            <a:off x="120157" y="1412777"/>
            <a:ext cx="5704429" cy="5400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2">
              <a:lumMod val="60000"/>
              <a:lumOff val="40000"/>
            </a:schemeClr>
          </a:solidFill>
          <a:ln>
            <a:noFill/>
            <a:prstDash val="solid"/>
          </a:ln>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50" b="1" i="0" u="none" strike="noStrike" kern="1200" cap="none" spc="0" baseline="0" dirty="0">
              <a:solidFill>
                <a:srgbClr val="000000"/>
              </a:solidFill>
              <a:uFillTx/>
              <a:latin typeface="Calibri"/>
              <a:ea typeface=""/>
              <a:cs typeface=""/>
            </a:endParaRPr>
          </a:p>
          <a:p>
            <a:pPr marL="342900" marR="0" lvl="0" indent="-342900" algn="just" defTabSz="914400" rtl="0" fontAlgn="auto" hangingPunct="1">
              <a:lnSpc>
                <a:spcPct val="1000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fr-FR" sz="2000" b="1" i="0" u="none" strike="noStrike" kern="0" cap="none" spc="0" baseline="0" dirty="0" smtClean="0">
                <a:solidFill>
                  <a:srgbClr val="FF0000"/>
                </a:solidFill>
                <a:uFillTx/>
                <a:latin typeface="Calibri"/>
                <a:ea typeface=""/>
                <a:cs typeface=""/>
              </a:rPr>
              <a:t>OPPORTUNITIES</a:t>
            </a:r>
            <a:endParaRPr lang="fr-FR" sz="2000" b="1" i="0" u="none" strike="noStrike" kern="0" cap="none" spc="0" baseline="0" dirty="0" smtClean="0">
              <a:solidFill>
                <a:srgbClr val="FF0000"/>
              </a:solidFill>
              <a:uFillTx/>
              <a:latin typeface="Calibri"/>
              <a:ea typeface=""/>
              <a:cs typeface=""/>
            </a:endParaRPr>
          </a:p>
          <a:p>
            <a:pPr>
              <a:defRPr sz="1800" b="0" i="0" u="none" strike="noStrike" kern="0" cap="none" spc="0" baseline="0">
                <a:solidFill>
                  <a:srgbClr val="000000"/>
                </a:solidFill>
                <a:uFillTx/>
              </a:defRPr>
            </a:pPr>
            <a:r>
              <a:rPr lang="en-US" sz="2200" b="1" dirty="0" smtClean="0">
                <a:latin typeface="Calibri" pitchFamily="34" charset="0"/>
              </a:rPr>
              <a:t>Recovery of associated gas and natural gas for industrial, agricultural and domestic, including: </a:t>
            </a:r>
            <a:br>
              <a:rPr lang="en-US" sz="2200" b="1" dirty="0" smtClean="0">
                <a:latin typeface="Calibri" pitchFamily="34" charset="0"/>
              </a:rPr>
            </a:br>
            <a:r>
              <a:rPr lang="en-US" sz="2200" b="1" dirty="0" smtClean="0">
                <a:latin typeface="Calibri" pitchFamily="34" charset="0"/>
              </a:rPr>
              <a:t>Production of methanol </a:t>
            </a:r>
            <a:br>
              <a:rPr lang="en-US" sz="2200" b="1" dirty="0" smtClean="0">
                <a:latin typeface="Calibri" pitchFamily="34" charset="0"/>
              </a:rPr>
            </a:br>
            <a:r>
              <a:rPr lang="en-US" sz="2200" b="1" dirty="0" smtClean="0">
                <a:latin typeface="Calibri" pitchFamily="34" charset="0"/>
              </a:rPr>
              <a:t>Production of butane and propane </a:t>
            </a:r>
            <a:br>
              <a:rPr lang="en-US" sz="2200" b="1" dirty="0" smtClean="0">
                <a:latin typeface="Calibri" pitchFamily="34" charset="0"/>
              </a:rPr>
            </a:br>
            <a:r>
              <a:rPr lang="en-US" sz="2200" b="1" dirty="0" smtClean="0">
                <a:latin typeface="Calibri" pitchFamily="34" charset="0"/>
              </a:rPr>
              <a:t>The production of chemical fertilizers </a:t>
            </a:r>
            <a:br>
              <a:rPr lang="en-US" sz="2200" b="1" dirty="0" smtClean="0">
                <a:latin typeface="Calibri" pitchFamily="34" charset="0"/>
              </a:rPr>
            </a:br>
            <a:r>
              <a:rPr lang="en-US" sz="2200" b="1" dirty="0" smtClean="0">
                <a:latin typeface="Calibri" pitchFamily="34" charset="0"/>
              </a:rPr>
              <a:t/>
            </a:r>
            <a:br>
              <a:rPr lang="en-US" sz="2200" b="1" dirty="0" smtClean="0">
                <a:latin typeface="Calibri" pitchFamily="34" charset="0"/>
              </a:rPr>
            </a:br>
            <a:r>
              <a:rPr lang="en-US" sz="2200" b="1" dirty="0" smtClean="0">
                <a:latin typeface="Calibri" pitchFamily="34" charset="0"/>
              </a:rPr>
              <a:t>  Other opportunities with oil: </a:t>
            </a:r>
            <a:br>
              <a:rPr lang="en-US" sz="2200" b="1" dirty="0" smtClean="0">
                <a:latin typeface="Calibri" pitchFamily="34" charset="0"/>
              </a:rPr>
            </a:br>
            <a:r>
              <a:rPr lang="en-US" sz="2200" b="1" dirty="0" smtClean="0">
                <a:latin typeface="Calibri" pitchFamily="34" charset="0"/>
              </a:rPr>
              <a:t>Road bitumen production; </a:t>
            </a:r>
            <a:br>
              <a:rPr lang="en-US" sz="2200" b="1" dirty="0" smtClean="0">
                <a:latin typeface="Calibri" pitchFamily="34" charset="0"/>
              </a:rPr>
            </a:br>
            <a:r>
              <a:rPr lang="en-US" sz="2200" b="1" dirty="0" smtClean="0">
                <a:latin typeface="Calibri" pitchFamily="34" charset="0"/>
              </a:rPr>
              <a:t>Manufacture of plastics; </a:t>
            </a:r>
            <a:br>
              <a:rPr lang="en-US" sz="2200" b="1" dirty="0" smtClean="0">
                <a:latin typeface="Calibri" pitchFamily="34" charset="0"/>
              </a:rPr>
            </a:br>
            <a:r>
              <a:rPr lang="en-US" sz="2200" b="1" dirty="0" smtClean="0">
                <a:latin typeface="Calibri" pitchFamily="34" charset="0"/>
              </a:rPr>
              <a:t>Production and distribution of lubricants and other chemical products pro.</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1200" cap="none" spc="0" baseline="0" dirty="0">
              <a:solidFill>
                <a:srgbClr val="000000"/>
              </a:solidFill>
              <a:uFillTx/>
              <a:latin typeface="Calibri"/>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0" u="none" strike="noStrike" kern="1200" cap="none" spc="0" baseline="0" dirty="0">
              <a:solidFill>
                <a:srgbClr val="000000"/>
              </a:solidFill>
              <a:uFillTx/>
              <a:latin typeface="Calibri"/>
              <a:ea typeface=""/>
              <a:cs typeface=""/>
            </a:endParaRPr>
          </a:p>
        </p:txBody>
      </p:sp>
      <p:pic>
        <p:nvPicPr>
          <p:cNvPr id="9" name="Image 8" descr="Le Congo expose le potentiel de ses minerais, du 3 au 4 Octobre au Palais des Congrès"/>
          <p:cNvPicPr>
            <a:picLocks noChangeAspect="1"/>
          </p:cNvPicPr>
          <p:nvPr/>
        </p:nvPicPr>
        <p:blipFill>
          <a:blip r:embed="rId4" cstate="print"/>
          <a:srcRect/>
          <a:stretch>
            <a:fillRect/>
          </a:stretch>
        </p:blipFill>
        <p:spPr>
          <a:xfrm>
            <a:off x="5824586" y="1484784"/>
            <a:ext cx="3199257" cy="2160242"/>
          </a:xfrm>
          <a:prstGeom prst="rect">
            <a:avLst/>
          </a:prstGeom>
          <a:noFill/>
          <a:ln>
            <a:noFill/>
          </a:ln>
        </p:spPr>
      </p:pic>
      <p:pic>
        <p:nvPicPr>
          <p:cNvPr id="10" name="Picture 2" descr="C:\Users\OKOUA Sylviana\Desktop\FORBES MDIPSP\sur le Yard de Total EP Congo\DSC_1335.JPG"/>
          <p:cNvPicPr>
            <a:picLocks noChangeAspect="1"/>
          </p:cNvPicPr>
          <p:nvPr/>
        </p:nvPicPr>
        <p:blipFill>
          <a:blip r:embed="rId5" cstate="print"/>
          <a:srcRect t="1210" b="41779"/>
          <a:stretch>
            <a:fillRect/>
          </a:stretch>
        </p:blipFill>
        <p:spPr>
          <a:xfrm>
            <a:off x="5824586" y="3661925"/>
            <a:ext cx="3199257" cy="2935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18</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12" name="ZoneTexte 1"/>
          <p:cNvSpPr txBox="1"/>
          <p:nvPr/>
        </p:nvSpPr>
        <p:spPr>
          <a:xfrm>
            <a:off x="1259632" y="188640"/>
            <a:ext cx="6677790" cy="523219"/>
          </a:xfrm>
          <a:prstGeom prst="rect">
            <a:avLst/>
          </a:prstGeom>
          <a:solidFill>
            <a:srgbClr val="88A1AD"/>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ctr" defTabSz="914400" rtl="0" fontAlgn="auto" hangingPunct="1">
              <a:lnSpc>
                <a:spcPct val="1000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fr-FR" sz="2800" b="1" i="0" u="none" strike="noStrike" kern="1200" cap="none" spc="0" baseline="0" dirty="0" smtClean="0">
                <a:solidFill>
                  <a:srgbClr val="000000"/>
                </a:solidFill>
                <a:uFillTx/>
                <a:latin typeface="Calibri"/>
                <a:ea typeface=""/>
                <a:cs typeface=""/>
              </a:rPr>
              <a:t>OPPORTUNITIES OF INVESTMENTS</a:t>
            </a:r>
            <a:endParaRPr lang="fr-FR" sz="2800" b="1" i="0" u="none" strike="noStrike" kern="1200" cap="none" spc="0" baseline="0" dirty="0">
              <a:solidFill>
                <a:srgbClr val="000000"/>
              </a:solidFill>
              <a:uFillTx/>
              <a:latin typeface="Calibri"/>
              <a:ea typeface=""/>
              <a:cs typeface=""/>
            </a:endParaRPr>
          </a:p>
        </p:txBody>
      </p:sp>
      <p:sp>
        <p:nvSpPr>
          <p:cNvPr id="13" name="ZoneTexte 7"/>
          <p:cNvSpPr txBox="1"/>
          <p:nvPr/>
        </p:nvSpPr>
        <p:spPr>
          <a:xfrm>
            <a:off x="827584" y="908720"/>
            <a:ext cx="7663283" cy="400114"/>
          </a:xfrm>
          <a:prstGeom prst="rect">
            <a:avLst/>
          </a:prstGeom>
          <a:solidFill>
            <a:schemeClr val="accent2">
              <a:lumMod val="60000"/>
              <a:lumOff val="40000"/>
            </a:schemeClr>
          </a:solidFill>
          <a:ln w="9528">
            <a:solidFill>
              <a:srgbClr val="E46C0A"/>
            </a:solidFill>
            <a:prstDash val="solid"/>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0" cap="none" spc="0" baseline="0" dirty="0" smtClean="0">
                <a:solidFill>
                  <a:srgbClr val="000000"/>
                </a:solidFill>
                <a:uFillTx/>
                <a:latin typeface="Georgia"/>
                <a:ea typeface=""/>
                <a:cs typeface=""/>
              </a:rPr>
              <a:t>CLUSTER</a:t>
            </a:r>
            <a:r>
              <a:rPr lang="fr-FR" sz="2000" b="1" i="0" u="none" strike="noStrike" kern="0" cap="none" spc="0" dirty="0" smtClean="0">
                <a:solidFill>
                  <a:srgbClr val="000000"/>
                </a:solidFill>
                <a:uFillTx/>
                <a:latin typeface="Georgia"/>
                <a:ea typeface=""/>
                <a:cs typeface=""/>
              </a:rPr>
              <a:t> </a:t>
            </a:r>
            <a:r>
              <a:rPr lang="fr-FR" sz="2000" b="1" i="0" u="none" strike="noStrike" kern="0" cap="none" spc="0" baseline="0" dirty="0" smtClean="0">
                <a:solidFill>
                  <a:srgbClr val="000000"/>
                </a:solidFill>
                <a:uFillTx/>
                <a:latin typeface="Georgia"/>
                <a:ea typeface=""/>
                <a:cs typeface=""/>
              </a:rPr>
              <a:t>MINING AND MINERALS</a:t>
            </a:r>
            <a:endParaRPr lang="fr-FR" sz="2000" b="1" i="0" u="none" strike="noStrike" kern="1200" cap="none" spc="0" baseline="0" dirty="0">
              <a:solidFill>
                <a:srgbClr val="000000"/>
              </a:solidFill>
              <a:uFillTx/>
              <a:latin typeface="Calibri" pitchFamily="34"/>
              <a:ea typeface=""/>
              <a:cs typeface=""/>
            </a:endParaRPr>
          </a:p>
        </p:txBody>
      </p:sp>
      <p:sp>
        <p:nvSpPr>
          <p:cNvPr id="17" name="Rectangle à coins arrondis 6"/>
          <p:cNvSpPr/>
          <p:nvPr/>
        </p:nvSpPr>
        <p:spPr>
          <a:xfrm>
            <a:off x="120157" y="1556793"/>
            <a:ext cx="5704429" cy="525658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2">
              <a:lumMod val="60000"/>
              <a:lumOff val="40000"/>
            </a:schemeClr>
          </a:solidFill>
          <a:ln>
            <a:noFill/>
            <a:prstDash val="solid"/>
          </a:ln>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SzPct val="100000"/>
              <a:buFont typeface="Wingdings" pitchFamily="2"/>
              <a:buChar char="q"/>
              <a:defRPr sz="1800" b="0" i="0" u="none" strike="noStrike" kern="0" cap="none" spc="0" baseline="0">
                <a:solidFill>
                  <a:srgbClr val="000000"/>
                </a:solidFill>
                <a:uFillTx/>
              </a:defRPr>
            </a:pPr>
            <a:r>
              <a:rPr lang="fr-FR" sz="2000" b="1" dirty="0" smtClean="0">
                <a:latin typeface="Calibri" pitchFamily="34" charset="0"/>
              </a:rPr>
              <a:t>MINES </a:t>
            </a:r>
            <a:br>
              <a:rPr lang="fr-FR" sz="2000" b="1" dirty="0" smtClean="0">
                <a:latin typeface="Calibri" pitchFamily="34" charset="0"/>
              </a:rPr>
            </a:br>
            <a:r>
              <a:rPr lang="fr-FR" sz="2000" b="1" dirty="0" err="1" smtClean="0">
                <a:latin typeface="Calibri" pitchFamily="34" charset="0"/>
              </a:rPr>
              <a:t>Abundant</a:t>
            </a:r>
            <a:r>
              <a:rPr lang="fr-FR" sz="2000" b="1" dirty="0" smtClean="0">
                <a:latin typeface="Calibri" pitchFamily="34" charset="0"/>
              </a:rPr>
              <a:t> </a:t>
            </a:r>
            <a:r>
              <a:rPr lang="fr-FR" sz="2000" b="1" dirty="0" err="1" smtClean="0">
                <a:latin typeface="Calibri" pitchFamily="34" charset="0"/>
              </a:rPr>
              <a:t>mineral</a:t>
            </a:r>
            <a:r>
              <a:rPr lang="fr-FR" sz="2000" b="1" dirty="0" smtClean="0">
                <a:latin typeface="Calibri" pitchFamily="34" charset="0"/>
              </a:rPr>
              <a:t> </a:t>
            </a:r>
            <a:r>
              <a:rPr lang="fr-FR" sz="2000" b="1" dirty="0" err="1" smtClean="0">
                <a:latin typeface="Calibri" pitchFamily="34" charset="0"/>
              </a:rPr>
              <a:t>resources</a:t>
            </a:r>
            <a:r>
              <a:rPr lang="fr-FR" sz="2000" b="1" dirty="0" smtClean="0">
                <a:latin typeface="Calibri" pitchFamily="34" charset="0"/>
              </a:rPr>
              <a:t> </a:t>
            </a:r>
            <a:r>
              <a:rPr lang="fr-FR" sz="2000" b="1" dirty="0" err="1" smtClean="0">
                <a:latin typeface="Calibri" pitchFamily="34" charset="0"/>
              </a:rPr>
              <a:t>including</a:t>
            </a:r>
            <a:r>
              <a:rPr lang="fr-FR" sz="2000" b="1" dirty="0" smtClean="0">
                <a:latin typeface="Calibri" pitchFamily="34" charset="0"/>
              </a:rPr>
              <a:t>: </a:t>
            </a:r>
            <a:r>
              <a:rPr lang="fr-FR" sz="2000" b="1" dirty="0" err="1" smtClean="0">
                <a:latin typeface="Calibri" pitchFamily="34" charset="0"/>
              </a:rPr>
              <a:t>Iron</a:t>
            </a:r>
            <a:r>
              <a:rPr lang="fr-FR" sz="2000" b="1" dirty="0" smtClean="0">
                <a:latin typeface="Calibri" pitchFamily="34" charset="0"/>
              </a:rPr>
              <a:t>, </a:t>
            </a:r>
            <a:r>
              <a:rPr lang="fr-FR" sz="2000" b="1" dirty="0" err="1" smtClean="0">
                <a:latin typeface="Calibri" pitchFamily="34" charset="0"/>
              </a:rPr>
              <a:t>polymetals</a:t>
            </a:r>
            <a:r>
              <a:rPr lang="fr-FR" sz="2000" b="1" dirty="0" smtClean="0">
                <a:latin typeface="Calibri" pitchFamily="34" charset="0"/>
              </a:rPr>
              <a:t>, Potassium Phosphate, </a:t>
            </a:r>
            <a:r>
              <a:rPr lang="fr-FR" sz="2000" b="1" dirty="0" err="1" smtClean="0">
                <a:latin typeface="Calibri" pitchFamily="34" charset="0"/>
              </a:rPr>
              <a:t>Limestone</a:t>
            </a:r>
            <a:r>
              <a:rPr lang="fr-FR" sz="2000" b="1" dirty="0" smtClean="0">
                <a:latin typeface="Calibri" pitchFamily="34" charset="0"/>
              </a:rPr>
              <a:t>, Zinc, Uranium, </a:t>
            </a:r>
            <a:r>
              <a:rPr lang="fr-FR" sz="2000" b="1" dirty="0" err="1" smtClean="0">
                <a:latin typeface="Calibri" pitchFamily="34" charset="0"/>
              </a:rPr>
              <a:t>Diamond</a:t>
            </a:r>
            <a:r>
              <a:rPr lang="fr-FR" sz="2000" b="1" dirty="0" smtClean="0">
                <a:latin typeface="Calibri" pitchFamily="34" charset="0"/>
              </a:rPr>
              <a:t>, Gold and Natural </a:t>
            </a:r>
            <a:r>
              <a:rPr lang="fr-FR" sz="2000" b="1" dirty="0" err="1" smtClean="0">
                <a:latin typeface="Calibri" pitchFamily="34" charset="0"/>
              </a:rPr>
              <a:t>Gas</a:t>
            </a:r>
            <a:r>
              <a:rPr lang="fr-FR" sz="2000" b="1" dirty="0" smtClean="0">
                <a:latin typeface="Calibri" pitchFamily="34" charset="0"/>
              </a:rPr>
              <a:t>. </a:t>
            </a:r>
            <a:br>
              <a:rPr lang="fr-FR" sz="2000" b="1" dirty="0" smtClean="0">
                <a:latin typeface="Calibri" pitchFamily="34" charset="0"/>
              </a:rPr>
            </a:br>
            <a:r>
              <a:rPr lang="fr-FR" sz="2000" b="1" dirty="0" smtClean="0">
                <a:latin typeface="Calibri" pitchFamily="34" charset="0"/>
              </a:rPr>
              <a:t/>
            </a:r>
            <a:br>
              <a:rPr lang="fr-FR" sz="2000" b="1" dirty="0" smtClean="0">
                <a:latin typeface="Calibri" pitchFamily="34" charset="0"/>
              </a:rPr>
            </a:br>
            <a:r>
              <a:rPr lang="fr-FR" sz="2000" b="1" dirty="0" smtClean="0">
                <a:latin typeface="Calibri" pitchFamily="34" charset="0"/>
              </a:rPr>
              <a:t/>
            </a:r>
            <a:br>
              <a:rPr lang="fr-FR" sz="2000" b="1" dirty="0" smtClean="0">
                <a:latin typeface="Calibri" pitchFamily="34" charset="0"/>
              </a:rPr>
            </a:br>
            <a:r>
              <a:rPr lang="fr-FR" sz="2000" b="1" dirty="0" smtClean="0">
                <a:latin typeface="Calibri" pitchFamily="34" charset="0"/>
              </a:rPr>
              <a:t>  </a:t>
            </a:r>
            <a:r>
              <a:rPr lang="fr-FR" sz="2000" b="1" dirty="0" smtClean="0">
                <a:latin typeface="Calibri" pitchFamily="34" charset="0"/>
              </a:rPr>
              <a:t>BUSINESS OPPORTUNITIES </a:t>
            </a:r>
          </a:p>
          <a:p>
            <a:pPr marL="342900" lvl="0" indent="-342900">
              <a:buSzPct val="100000"/>
              <a:buFont typeface="Arial" pitchFamily="34" charset="0"/>
              <a:buChar char="•"/>
              <a:defRPr sz="1800" b="0" i="0" u="none" strike="noStrike" kern="0" cap="none" spc="0" baseline="0">
                <a:solidFill>
                  <a:srgbClr val="000000"/>
                </a:solidFill>
                <a:uFillTx/>
              </a:defRPr>
            </a:pPr>
            <a:r>
              <a:rPr lang="fr-FR" sz="2000" b="1" dirty="0" err="1" smtClean="0">
                <a:latin typeface="Calibri" pitchFamily="34" charset="0"/>
              </a:rPr>
              <a:t>Mayoko</a:t>
            </a:r>
            <a:r>
              <a:rPr lang="fr-FR" sz="2000" b="1" dirty="0" smtClean="0">
                <a:latin typeface="Calibri" pitchFamily="34" charset="0"/>
              </a:rPr>
              <a:t> </a:t>
            </a:r>
            <a:r>
              <a:rPr lang="fr-FR" sz="2000" b="1" dirty="0" err="1" smtClean="0">
                <a:latin typeface="Calibri" pitchFamily="34" charset="0"/>
              </a:rPr>
              <a:t>iron</a:t>
            </a:r>
            <a:r>
              <a:rPr lang="fr-FR" sz="2000" b="1" dirty="0" smtClean="0">
                <a:latin typeface="Calibri" pitchFamily="34" charset="0"/>
              </a:rPr>
              <a:t> </a:t>
            </a:r>
            <a:r>
              <a:rPr lang="fr-FR" sz="2000" b="1" dirty="0" err="1" smtClean="0">
                <a:latin typeface="Calibri" pitchFamily="34" charset="0"/>
              </a:rPr>
              <a:t>mining</a:t>
            </a:r>
            <a:r>
              <a:rPr lang="fr-FR" sz="2000" b="1" dirty="0" smtClean="0">
                <a:latin typeface="Calibri" pitchFamily="34" charset="0"/>
              </a:rPr>
              <a:t> in the </a:t>
            </a:r>
            <a:r>
              <a:rPr lang="fr-FR" sz="2000" b="1" dirty="0" err="1" smtClean="0">
                <a:latin typeface="Calibri" pitchFamily="34" charset="0"/>
              </a:rPr>
              <a:t>department</a:t>
            </a:r>
            <a:r>
              <a:rPr lang="fr-FR" sz="2000" b="1" dirty="0" smtClean="0">
                <a:latin typeface="Calibri" pitchFamily="34" charset="0"/>
              </a:rPr>
              <a:t> of Niari, </a:t>
            </a:r>
            <a:r>
              <a:rPr lang="fr-FR" sz="2000" b="1" dirty="0" err="1" smtClean="0">
                <a:latin typeface="Calibri" pitchFamily="34" charset="0"/>
              </a:rPr>
              <a:t>iron</a:t>
            </a:r>
            <a:r>
              <a:rPr lang="fr-FR" sz="2000" b="1" dirty="0" smtClean="0">
                <a:latin typeface="Calibri" pitchFamily="34" charset="0"/>
              </a:rPr>
              <a:t> </a:t>
            </a:r>
            <a:r>
              <a:rPr lang="fr-FR" sz="2000" b="1" dirty="0" err="1" smtClean="0">
                <a:latin typeface="Calibri" pitchFamily="34" charset="0"/>
              </a:rPr>
              <a:t>Zanaga</a:t>
            </a:r>
            <a:r>
              <a:rPr lang="fr-FR" sz="2000" b="1" dirty="0" smtClean="0">
                <a:latin typeface="Calibri" pitchFamily="34" charset="0"/>
              </a:rPr>
              <a:t> in the </a:t>
            </a:r>
            <a:r>
              <a:rPr lang="fr-FR" sz="2000" b="1" dirty="0" err="1" smtClean="0">
                <a:latin typeface="Calibri" pitchFamily="34" charset="0"/>
              </a:rPr>
              <a:t>department</a:t>
            </a:r>
            <a:r>
              <a:rPr lang="fr-FR" sz="2000" b="1" dirty="0" smtClean="0">
                <a:latin typeface="Calibri" pitchFamily="34" charset="0"/>
              </a:rPr>
              <a:t> </a:t>
            </a:r>
            <a:r>
              <a:rPr lang="fr-FR" sz="2000" b="1" dirty="0" err="1" smtClean="0">
                <a:latin typeface="Calibri" pitchFamily="34" charset="0"/>
              </a:rPr>
              <a:t>Lékoumou</a:t>
            </a:r>
            <a:r>
              <a:rPr lang="fr-FR" sz="2000" b="1" dirty="0" smtClean="0">
                <a:latin typeface="Calibri" pitchFamily="34" charset="0"/>
              </a:rPr>
              <a:t> </a:t>
            </a:r>
          </a:p>
          <a:p>
            <a:pPr marL="342900" lvl="0" indent="-342900">
              <a:buSzPct val="100000"/>
              <a:buFont typeface="Arial" pitchFamily="34" charset="0"/>
              <a:buChar char="•"/>
              <a:defRPr sz="1800" b="0" i="0" u="none" strike="noStrike" kern="0" cap="none" spc="0" baseline="0">
                <a:solidFill>
                  <a:srgbClr val="000000"/>
                </a:solidFill>
                <a:uFillTx/>
              </a:defRPr>
            </a:pPr>
            <a:r>
              <a:rPr lang="fr-FR" sz="2000" b="1" dirty="0" err="1" smtClean="0">
                <a:latin typeface="Calibri" pitchFamily="34" charset="0"/>
              </a:rPr>
              <a:t>Diamond</a:t>
            </a:r>
            <a:r>
              <a:rPr lang="fr-FR" sz="2000" b="1" dirty="0" smtClean="0">
                <a:latin typeface="Calibri" pitchFamily="34" charset="0"/>
              </a:rPr>
              <a:t> </a:t>
            </a:r>
            <a:r>
              <a:rPr lang="fr-FR" sz="2000" b="1" dirty="0" err="1" smtClean="0">
                <a:latin typeface="Calibri" pitchFamily="34" charset="0"/>
              </a:rPr>
              <a:t>mining</a:t>
            </a:r>
            <a:r>
              <a:rPr lang="fr-FR" sz="2000" b="1" dirty="0" smtClean="0">
                <a:latin typeface="Calibri" pitchFamily="34" charset="0"/>
              </a:rPr>
              <a:t> </a:t>
            </a:r>
            <a:endParaRPr lang="fr-FR" sz="2000" b="1" dirty="0" smtClean="0">
              <a:latin typeface="Calibri" pitchFamily="34" charset="0"/>
            </a:endParaRPr>
          </a:p>
          <a:p>
            <a:pPr marL="342900" lvl="0" indent="-342900">
              <a:buSzPct val="100000"/>
              <a:buFont typeface="Arial" pitchFamily="34" charset="0"/>
              <a:buChar char="•"/>
              <a:defRPr sz="1800" b="0" i="0" u="none" strike="noStrike" kern="0" cap="none" spc="0" baseline="0">
                <a:solidFill>
                  <a:srgbClr val="000000"/>
                </a:solidFill>
                <a:uFillTx/>
              </a:defRPr>
            </a:pPr>
            <a:r>
              <a:rPr lang="fr-FR" sz="2000" b="1" dirty="0" err="1" smtClean="0">
                <a:latin typeface="Calibri" pitchFamily="34" charset="0"/>
              </a:rPr>
              <a:t>Installing</a:t>
            </a:r>
            <a:r>
              <a:rPr lang="fr-FR" sz="2000" b="1" dirty="0" smtClean="0">
                <a:latin typeface="Calibri" pitchFamily="34" charset="0"/>
              </a:rPr>
              <a:t> </a:t>
            </a:r>
            <a:r>
              <a:rPr lang="fr-FR" sz="2000" b="1" dirty="0" smtClean="0">
                <a:latin typeface="Calibri" pitchFamily="34" charset="0"/>
              </a:rPr>
              <a:t>industries </a:t>
            </a:r>
            <a:r>
              <a:rPr lang="fr-FR" sz="2000" b="1" dirty="0" err="1" smtClean="0">
                <a:latin typeface="Calibri" pitchFamily="34" charset="0"/>
              </a:rPr>
              <a:t>producing</a:t>
            </a:r>
            <a:r>
              <a:rPr lang="fr-FR" sz="2000" b="1" dirty="0" smtClean="0">
                <a:latin typeface="Calibri" pitchFamily="34" charset="0"/>
              </a:rPr>
              <a:t> </a:t>
            </a:r>
            <a:r>
              <a:rPr lang="fr-FR" sz="2000" b="1" dirty="0" err="1" smtClean="0">
                <a:latin typeface="Calibri" pitchFamily="34" charset="0"/>
              </a:rPr>
              <a:t>metal</a:t>
            </a:r>
            <a:r>
              <a:rPr lang="fr-FR" sz="2000" b="1" dirty="0" smtClean="0">
                <a:latin typeface="Calibri" pitchFamily="34" charset="0"/>
              </a:rPr>
              <a:t> profiles</a:t>
            </a:r>
            <a:endParaRPr lang="fr-FR" sz="2400" b="1" i="0" u="none" strike="noStrike" kern="1200" cap="none" spc="0" baseline="0" dirty="0">
              <a:solidFill>
                <a:srgbClr val="000000"/>
              </a:solidFill>
              <a:uFillTx/>
              <a:latin typeface="Calibri" pitchFamily="34" charset="0"/>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0" u="none" strike="noStrike" kern="1200" cap="none" spc="0" baseline="0" dirty="0">
              <a:solidFill>
                <a:srgbClr val="000000"/>
              </a:solidFill>
              <a:uFillTx/>
              <a:latin typeface="Calibri"/>
              <a:ea typeface=""/>
              <a:cs typeface=""/>
            </a:endParaRPr>
          </a:p>
        </p:txBody>
      </p:sp>
      <p:pic>
        <p:nvPicPr>
          <p:cNvPr id="18" name="Image 17" descr="Le Congo expose le potentiel de ses minerais, du 3 au 4 Octobre au Palais des Congrès"/>
          <p:cNvPicPr>
            <a:picLocks noChangeAspect="1"/>
          </p:cNvPicPr>
          <p:nvPr/>
        </p:nvPicPr>
        <p:blipFill>
          <a:blip r:embed="rId4" cstate="print"/>
          <a:srcRect/>
          <a:stretch>
            <a:fillRect/>
          </a:stretch>
        </p:blipFill>
        <p:spPr>
          <a:xfrm>
            <a:off x="5824586" y="1484784"/>
            <a:ext cx="3199257" cy="2160242"/>
          </a:xfrm>
          <a:prstGeom prst="rect">
            <a:avLst/>
          </a:prstGeom>
          <a:noFill/>
          <a:ln>
            <a:noFill/>
          </a:ln>
        </p:spPr>
      </p:pic>
      <p:pic>
        <p:nvPicPr>
          <p:cNvPr id="19" name="Picture 2" descr="C:\Users\OKOUA Sylviana\Desktop\FORBES MDIPSP\sur le Yard de Total EP Congo\DSC_1335.JPG"/>
          <p:cNvPicPr>
            <a:picLocks noChangeAspect="1"/>
          </p:cNvPicPr>
          <p:nvPr/>
        </p:nvPicPr>
        <p:blipFill>
          <a:blip r:embed="rId5" cstate="print"/>
          <a:srcRect t="1210" b="41779"/>
          <a:stretch>
            <a:fillRect/>
          </a:stretch>
        </p:blipFill>
        <p:spPr>
          <a:xfrm>
            <a:off x="5824586" y="3661925"/>
            <a:ext cx="3199257" cy="2935425"/>
          </a:xfrm>
          <a:prstGeom prst="rect">
            <a:avLst/>
          </a:prstGeom>
          <a:noFill/>
          <a:ln>
            <a:noFill/>
          </a:ln>
        </p:spPr>
      </p:pic>
    </p:spTree>
    <p:extLst>
      <p:ext uri="{BB962C8B-B14F-4D97-AF65-F5344CB8AC3E}">
        <p14:creationId xmlns="" xmlns:p14="http://schemas.microsoft.com/office/powerpoint/2010/main" val="1653622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12" name="ZoneTexte 1"/>
          <p:cNvSpPr txBox="1"/>
          <p:nvPr/>
        </p:nvSpPr>
        <p:spPr>
          <a:xfrm>
            <a:off x="1259632" y="188640"/>
            <a:ext cx="6677790" cy="523219"/>
          </a:xfrm>
          <a:prstGeom prst="rect">
            <a:avLst/>
          </a:prstGeom>
          <a:solidFill>
            <a:srgbClr val="88A1AD"/>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ctr" defTabSz="914400" rtl="0" fontAlgn="auto" hangingPunct="1">
              <a:lnSpc>
                <a:spcPct val="1000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fr-FR" sz="2800" b="1" i="0" u="none" strike="noStrike" kern="1200" cap="none" spc="0" baseline="0" dirty="0" smtClean="0">
                <a:solidFill>
                  <a:srgbClr val="000000"/>
                </a:solidFill>
                <a:uFillTx/>
                <a:latin typeface="Calibri"/>
                <a:ea typeface=""/>
                <a:cs typeface=""/>
              </a:rPr>
              <a:t>OPPORTUNITIES OF INVESTMENTS</a:t>
            </a:r>
            <a:endParaRPr lang="fr-FR" sz="2800" b="1" i="0" u="none" strike="noStrike" kern="1200" cap="none" spc="0" baseline="0" dirty="0">
              <a:solidFill>
                <a:srgbClr val="000000"/>
              </a:solidFill>
              <a:uFillTx/>
              <a:latin typeface="Calibri"/>
              <a:ea typeface=""/>
              <a:cs typeface=""/>
            </a:endParaRPr>
          </a:p>
        </p:txBody>
      </p:sp>
      <p:sp>
        <p:nvSpPr>
          <p:cNvPr id="11" name="ZoneTexte 7"/>
          <p:cNvSpPr txBox="1"/>
          <p:nvPr/>
        </p:nvSpPr>
        <p:spPr>
          <a:xfrm>
            <a:off x="1100508" y="953344"/>
            <a:ext cx="6863468" cy="400114"/>
          </a:xfrm>
          <a:prstGeom prst="rect">
            <a:avLst/>
          </a:prstGeom>
          <a:solidFill>
            <a:schemeClr val="accent2">
              <a:lumMod val="60000"/>
              <a:lumOff val="40000"/>
            </a:schemeClr>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0" cap="none" spc="0" baseline="0" dirty="0" smtClean="0">
                <a:solidFill>
                  <a:srgbClr val="000000"/>
                </a:solidFill>
                <a:uFillTx/>
                <a:latin typeface="Calibri" pitchFamily="34"/>
                <a:ea typeface=""/>
                <a:cs typeface=""/>
              </a:rPr>
              <a:t>HYDROGRAPHY </a:t>
            </a:r>
            <a:endParaRPr lang="fr-FR" sz="2000" b="1" i="0" u="none" strike="noStrike" kern="1200" cap="none" spc="0" baseline="0" dirty="0">
              <a:solidFill>
                <a:srgbClr val="000000"/>
              </a:solidFill>
              <a:uFillTx/>
              <a:latin typeface="Calibri" pitchFamily="34"/>
              <a:ea typeface=""/>
              <a:cs typeface=""/>
            </a:endParaRPr>
          </a:p>
        </p:txBody>
      </p:sp>
      <p:sp>
        <p:nvSpPr>
          <p:cNvPr id="14" name="Rectangle à coins arrondis 8"/>
          <p:cNvSpPr/>
          <p:nvPr/>
        </p:nvSpPr>
        <p:spPr>
          <a:xfrm>
            <a:off x="46251" y="1484784"/>
            <a:ext cx="2824115" cy="525658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2">
              <a:lumMod val="60000"/>
              <a:lumOff val="40000"/>
            </a:schemeClr>
          </a:solidFill>
          <a:ln>
            <a:noFill/>
            <a:prstDash val="solid"/>
          </a:ln>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0" u="none" strike="noStrike" kern="1200" cap="none" spc="0" baseline="0" dirty="0">
              <a:solidFill>
                <a:srgbClr val="000000"/>
              </a:solidFill>
              <a:uFillTx/>
              <a:latin typeface="Calibri"/>
              <a:ea typeface=""/>
              <a:cs typeface=""/>
            </a:endParaRPr>
          </a:p>
          <a:p>
            <a:pPr lvl="0" algn="ctr">
              <a:defRPr sz="1800" b="0" i="0" u="none" strike="noStrike" kern="0" cap="none" spc="0" baseline="0">
                <a:solidFill>
                  <a:srgbClr val="000000"/>
                </a:solidFill>
                <a:uFillTx/>
              </a:defRPr>
            </a:pPr>
            <a:r>
              <a:rPr lang="en-US" sz="2400" dirty="0" smtClean="0"/>
              <a:t>An </a:t>
            </a:r>
            <a:r>
              <a:rPr lang="en-US" sz="2400" dirty="0" err="1" smtClean="0"/>
              <a:t>intertropical</a:t>
            </a:r>
            <a:r>
              <a:rPr lang="en-US" sz="2400" dirty="0" smtClean="0"/>
              <a:t> climate </a:t>
            </a:r>
            <a:r>
              <a:rPr lang="en-US" sz="2400" dirty="0" smtClean="0"/>
              <a:t>appropriate </a:t>
            </a:r>
            <a:r>
              <a:rPr lang="en-US" sz="2400" dirty="0" smtClean="0"/>
              <a:t>to agriculture. </a:t>
            </a:r>
            <a:br>
              <a:rPr lang="en-US" sz="2400" dirty="0" smtClean="0"/>
            </a:br>
            <a:r>
              <a:rPr lang="en-US" sz="2400" dirty="0" smtClean="0"/>
              <a:t/>
            </a:r>
            <a:br>
              <a:rPr lang="en-US" sz="2400" dirty="0" smtClean="0"/>
            </a:br>
            <a:r>
              <a:rPr lang="en-US" sz="2400" dirty="0" err="1" smtClean="0"/>
              <a:t>Hydrography</a:t>
            </a:r>
            <a:r>
              <a:rPr lang="en-US" sz="2400" dirty="0" smtClean="0"/>
              <a:t> pegged to the 2nd most powerful river in the world.</a:t>
            </a:r>
            <a:endParaRPr lang="fr-FR" sz="2400" b="1" i="0" u="none" strike="noStrike" kern="1200" cap="none" spc="0" baseline="0" dirty="0">
              <a:solidFill>
                <a:srgbClr val="000000"/>
              </a:solidFill>
              <a:uFillTx/>
              <a:latin typeface="Calibri"/>
              <a:ea typeface=""/>
              <a:cs typeface=""/>
            </a:endParaRPr>
          </a:p>
        </p:txBody>
      </p:sp>
      <p:pic>
        <p:nvPicPr>
          <p:cNvPr id="15" name="Image 14" descr="http://195.154.238.164/home/congo/image/geographie/RELIEF.gif"/>
          <p:cNvPicPr>
            <a:picLocks noChangeAspect="1"/>
          </p:cNvPicPr>
          <p:nvPr/>
        </p:nvPicPr>
        <p:blipFill>
          <a:blip r:embed="rId4" cstate="print"/>
          <a:srcRect/>
          <a:stretch>
            <a:fillRect/>
          </a:stretch>
        </p:blipFill>
        <p:spPr>
          <a:xfrm>
            <a:off x="2870366" y="1353458"/>
            <a:ext cx="4605878" cy="5459918"/>
          </a:xfrm>
          <a:prstGeom prst="rect">
            <a:avLst/>
          </a:prstGeom>
          <a:noFill/>
          <a:ln>
            <a:noFill/>
          </a:ln>
        </p:spPr>
      </p:pic>
      <p:pic>
        <p:nvPicPr>
          <p:cNvPr id="16" name="Image 15" descr="http://195.154.238.164/home/congo/image/geographie/RELIEF.gif"/>
          <p:cNvPicPr>
            <a:picLocks noChangeAspect="1"/>
          </p:cNvPicPr>
          <p:nvPr/>
        </p:nvPicPr>
        <p:blipFill>
          <a:blip r:embed="rId4" cstate="print"/>
          <a:srcRect t="29534" r="75997" b="44971"/>
          <a:stretch>
            <a:fillRect/>
          </a:stretch>
        </p:blipFill>
        <p:spPr>
          <a:xfrm>
            <a:off x="7505432" y="1700811"/>
            <a:ext cx="1592317" cy="4752529"/>
          </a:xfrm>
          <a:prstGeom prst="rect">
            <a:avLst/>
          </a:prstGeom>
          <a:noFill/>
          <a:ln>
            <a:noFill/>
          </a:ln>
        </p:spPr>
      </p:pic>
    </p:spTree>
    <p:extLst>
      <p:ext uri="{BB962C8B-B14F-4D97-AF65-F5344CB8AC3E}">
        <p14:creationId xmlns="" xmlns:p14="http://schemas.microsoft.com/office/powerpoint/2010/main" val="1653622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a:t>
            </a:fld>
            <a:endParaRPr lang="fr-FR" sz="1650" b="0" i="0" u="none" strike="noStrike" kern="1200" cap="none" spc="0" baseline="0">
              <a:solidFill>
                <a:srgbClr val="FFFFFF"/>
              </a:solidFill>
              <a:uFillTx/>
              <a:latin typeface="Franklin Gothic Book"/>
              <a:ea typeface=""/>
              <a:cs typeface=""/>
            </a:endParaRPr>
          </a:p>
        </p:txBody>
      </p:sp>
      <p:sp>
        <p:nvSpPr>
          <p:cNvPr id="11" name="Titre 1"/>
          <p:cNvSpPr txBox="1">
            <a:spLocks noGrp="1"/>
          </p:cNvSpPr>
          <p:nvPr/>
        </p:nvSpPr>
        <p:spPr>
          <a:xfrm>
            <a:off x="799080" y="260648"/>
            <a:ext cx="7520940" cy="548640"/>
          </a:xfrm>
          <a:prstGeom prst="rect">
            <a:avLst/>
          </a:prstGeom>
          <a:noFill/>
          <a:ln>
            <a:noFill/>
          </a:ln>
        </p:spPr>
        <p:txBody>
          <a:bodyPr vert="horz" wrap="square" lIns="91440" tIns="45720" rIns="91440" bIns="45720" anchor="b" anchorCtr="1" compatLnSpc="1"/>
          <a:lstStyle>
            <a:lvl1pPr marL="0" marR="0" lvl="0" indent="0" algn="ctr" defTabSz="914400" rtl="0" fontAlgn="auto" hangingPunct="1">
              <a:lnSpc>
                <a:spcPct val="100000"/>
              </a:lnSpc>
              <a:spcBef>
                <a:spcPts val="0"/>
              </a:spcBef>
              <a:spcAft>
                <a:spcPts val="0"/>
              </a:spcAft>
              <a:buNone/>
              <a:tabLst/>
              <a:defRPr lang="fr-FR" sz="3300" b="0" i="0" u="none" strike="noStrike" kern="1200" cap="none" spc="0" baseline="0">
                <a:solidFill>
                  <a:srgbClr val="7B9899"/>
                </a:solidFill>
                <a:uFillTx/>
                <a:latin typeface="Georgia"/>
                <a:ea typeface=""/>
                <a:cs typeface=""/>
              </a:defRPr>
            </a:lvl1pPr>
          </a:lstStyle>
          <a:p>
            <a:pPr lvl="0"/>
            <a:r>
              <a:rPr lang="fr-FR" sz="2400" b="1" dirty="0" smtClean="0">
                <a:solidFill>
                  <a:srgbClr val="000000"/>
                </a:solidFill>
                <a:latin typeface="Verdana" pitchFamily="34"/>
                <a:ea typeface="Verdana" pitchFamily="34"/>
                <a:cs typeface="Verdana" pitchFamily="34"/>
              </a:rPr>
              <a:t>COMMUNICATION</a:t>
            </a:r>
            <a:endParaRPr lang="fr-FR" sz="2400" b="1" dirty="0">
              <a:solidFill>
                <a:srgbClr val="000000"/>
              </a:solidFill>
              <a:latin typeface="Verdana" pitchFamily="34"/>
              <a:ea typeface="Verdana" pitchFamily="34"/>
              <a:cs typeface="Verdana" pitchFamily="34"/>
            </a:endParaRPr>
          </a:p>
        </p:txBody>
      </p:sp>
      <p:grpSp>
        <p:nvGrpSpPr>
          <p:cNvPr id="12" name="Diagramme 13"/>
          <p:cNvGrpSpPr/>
          <p:nvPr/>
        </p:nvGrpSpPr>
        <p:grpSpPr>
          <a:xfrm>
            <a:off x="179512" y="1268760"/>
            <a:ext cx="8634330" cy="4722434"/>
            <a:chOff x="260532" y="688824"/>
            <a:chExt cx="8634330" cy="4722434"/>
          </a:xfrm>
        </p:grpSpPr>
        <p:sp>
          <p:nvSpPr>
            <p:cNvPr id="13" name="Forme libre 12"/>
            <p:cNvSpPr/>
            <p:nvPr/>
          </p:nvSpPr>
          <p:spPr>
            <a:xfrm>
              <a:off x="411178" y="688824"/>
              <a:ext cx="8483684" cy="617978"/>
            </a:xfrm>
            <a:custGeom>
              <a:avLst/>
              <a:gdLst>
                <a:gd name="f0" fmla="val 10800000"/>
                <a:gd name="f1" fmla="val 5400000"/>
                <a:gd name="f2" fmla="val 180"/>
                <a:gd name="f3" fmla="val w"/>
                <a:gd name="f4" fmla="val h"/>
                <a:gd name="f5" fmla="val 0"/>
                <a:gd name="f6" fmla="val 8483685"/>
                <a:gd name="f7" fmla="val 617975"/>
                <a:gd name="f8" fmla="val 61798"/>
                <a:gd name="f9" fmla="val 27668"/>
                <a:gd name="f10" fmla="val 8421888"/>
                <a:gd name="f11" fmla="val 8456018"/>
                <a:gd name="f12" fmla="val 8483686"/>
                <a:gd name="f13" fmla="val 226591"/>
                <a:gd name="f14" fmla="val 391385"/>
                <a:gd name="f15" fmla="val 556178"/>
                <a:gd name="f16" fmla="val 590308"/>
                <a:gd name="f17" fmla="val 8456017"/>
                <a:gd name="f18" fmla="val 617976"/>
                <a:gd name="f19" fmla="val 8421887"/>
                <a:gd name="f20" fmla="val 590307"/>
                <a:gd name="f21" fmla="val 556177"/>
                <a:gd name="f22" fmla="+- 0 0 -90"/>
                <a:gd name="f23" fmla="*/ f3 1 8483685"/>
                <a:gd name="f24" fmla="*/ f4 1 617975"/>
                <a:gd name="f25" fmla="+- f7 0 f5"/>
                <a:gd name="f26" fmla="+- f6 0 f5"/>
                <a:gd name="f27" fmla="*/ f22 f0 1"/>
                <a:gd name="f28" fmla="*/ f26 1 8483685"/>
                <a:gd name="f29" fmla="*/ f25 1 617975"/>
                <a:gd name="f30" fmla="*/ 0 f26 1"/>
                <a:gd name="f31" fmla="*/ 61798 f25 1"/>
                <a:gd name="f32" fmla="*/ 61798 f26 1"/>
                <a:gd name="f33" fmla="*/ 0 f25 1"/>
                <a:gd name="f34" fmla="*/ 8421888 f26 1"/>
                <a:gd name="f35" fmla="*/ 8483686 f26 1"/>
                <a:gd name="f36" fmla="*/ 8483685 f26 1"/>
                <a:gd name="f37" fmla="*/ 556178 f25 1"/>
                <a:gd name="f38" fmla="*/ 8421887 f26 1"/>
                <a:gd name="f39" fmla="*/ 617976 f25 1"/>
                <a:gd name="f40" fmla="*/ 617975 f25 1"/>
                <a:gd name="f41" fmla="*/ 556177 f25 1"/>
                <a:gd name="f42" fmla="*/ f27 1 f2"/>
                <a:gd name="f43" fmla="*/ f30 1 8483685"/>
                <a:gd name="f44" fmla="*/ f31 1 617975"/>
                <a:gd name="f45" fmla="*/ f32 1 8483685"/>
                <a:gd name="f46" fmla="*/ f33 1 617975"/>
                <a:gd name="f47" fmla="*/ f34 1 8483685"/>
                <a:gd name="f48" fmla="*/ f35 1 8483685"/>
                <a:gd name="f49" fmla="*/ f36 1 8483685"/>
                <a:gd name="f50" fmla="*/ f37 1 617975"/>
                <a:gd name="f51" fmla="*/ f38 1 8483685"/>
                <a:gd name="f52" fmla="*/ f39 1 617975"/>
                <a:gd name="f53" fmla="*/ f40 1 617975"/>
                <a:gd name="f54" fmla="*/ f41 1 617975"/>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8483685" h="617975">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FFFFFF"/>
            </a:solidFill>
            <a:ln w="11430">
              <a:solidFill>
                <a:srgbClr val="FFFFFF"/>
              </a:solidFill>
              <a:custDash>
                <a:ds d="100000" sp="100000"/>
              </a:custDash>
            </a:ln>
          </p:spPr>
          <p:txBody>
            <a:bodyPr vert="horz" wrap="square" lIns="109535" tIns="109535" rIns="109535" bIns="109535" anchor="ctr" anchorCtr="1"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Century Gothic"/>
                  <a:ea typeface=""/>
                  <a:cs typeface=""/>
                </a:rPr>
                <a:t>I. </a:t>
              </a:r>
              <a:r>
                <a:rPr lang="fr-FR" sz="2400" b="1" i="0" u="none" strike="noStrike" kern="1200" cap="none" spc="0" baseline="0" dirty="0" smtClean="0">
                  <a:solidFill>
                    <a:srgbClr val="000000"/>
                  </a:solidFill>
                  <a:uFillTx/>
                  <a:latin typeface="Century Gothic"/>
                  <a:ea typeface=""/>
                  <a:cs typeface=""/>
                </a:rPr>
                <a:t>PROFILE  OF REPUBLIC OF </a:t>
              </a:r>
              <a:r>
                <a:rPr lang="fr-FR" sz="2400" b="1" i="0" u="none" strike="noStrike" kern="1200" cap="none" spc="0" baseline="0" dirty="0">
                  <a:solidFill>
                    <a:srgbClr val="000000"/>
                  </a:solidFill>
                  <a:uFillTx/>
                  <a:latin typeface="Century Gothic"/>
                  <a:ea typeface=""/>
                  <a:cs typeface=""/>
                </a:rPr>
                <a:t>CONGO</a:t>
              </a:r>
              <a:endParaRPr lang="fr-FR" sz="2400" b="0" i="0" u="none" strike="noStrike" kern="1200" cap="none" spc="0" baseline="0" dirty="0">
                <a:solidFill>
                  <a:srgbClr val="FFFFFF"/>
                </a:solidFill>
                <a:uFillTx/>
                <a:latin typeface="Georgia"/>
                <a:ea typeface=""/>
                <a:cs typeface=""/>
              </a:endParaRPr>
            </a:p>
          </p:txBody>
        </p:sp>
        <p:sp>
          <p:nvSpPr>
            <p:cNvPr id="14" name="Forme libre 13"/>
            <p:cNvSpPr/>
            <p:nvPr/>
          </p:nvSpPr>
          <p:spPr>
            <a:xfrm>
              <a:off x="4513981" y="1192880"/>
              <a:ext cx="278087" cy="231736"/>
            </a:xfrm>
            <a:custGeom>
              <a:avLst/>
              <a:gdLst>
                <a:gd name="f0" fmla="val 10800000"/>
                <a:gd name="f1" fmla="val 5400000"/>
                <a:gd name="f2" fmla="val 180"/>
                <a:gd name="f3" fmla="val w"/>
                <a:gd name="f4" fmla="val h"/>
                <a:gd name="f5" fmla="val 0"/>
                <a:gd name="f6" fmla="val 231740"/>
                <a:gd name="f7" fmla="val 278088"/>
                <a:gd name="f8" fmla="val 185392"/>
                <a:gd name="f9" fmla="val 1"/>
                <a:gd name="f10" fmla="val 139044"/>
                <a:gd name="f11" fmla="val 115870"/>
                <a:gd name="f12" fmla="val 278087"/>
                <a:gd name="f13" fmla="val 46348"/>
                <a:gd name="f14" fmla="+- 0 0 -90"/>
                <a:gd name="f15" fmla="*/ f3 1 231740"/>
                <a:gd name="f16" fmla="*/ f4 1 278088"/>
                <a:gd name="f17" fmla="+- f7 0 f5"/>
                <a:gd name="f18" fmla="+- f6 0 f5"/>
                <a:gd name="f19" fmla="*/ f14 f0 1"/>
                <a:gd name="f20" fmla="*/ f18 1 231740"/>
                <a:gd name="f21" fmla="*/ f17 1 278088"/>
                <a:gd name="f22" fmla="*/ 0 f18 1"/>
                <a:gd name="f23" fmla="*/ 55618 f17 1"/>
                <a:gd name="f24" fmla="*/ 115870 f18 1"/>
                <a:gd name="f25" fmla="*/ 0 f17 1"/>
                <a:gd name="f26" fmla="*/ 231740 f18 1"/>
                <a:gd name="f27" fmla="*/ 139044 f17 1"/>
                <a:gd name="f28" fmla="*/ 278088 f17 1"/>
                <a:gd name="f29" fmla="*/ 222470 f17 1"/>
                <a:gd name="f30" fmla="*/ f19 1 f2"/>
                <a:gd name="f31" fmla="*/ f22 1 231740"/>
                <a:gd name="f32" fmla="*/ f23 1 278088"/>
                <a:gd name="f33" fmla="*/ f24 1 231740"/>
                <a:gd name="f34" fmla="*/ f25 1 278088"/>
                <a:gd name="f35" fmla="*/ f26 1 231740"/>
                <a:gd name="f36" fmla="*/ f27 1 278088"/>
                <a:gd name="f37" fmla="*/ f28 1 278088"/>
                <a:gd name="f38" fmla="*/ f29 1 27808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231740" h="278088">
                  <a:moveTo>
                    <a:pt x="f8" y="f9"/>
                  </a:moveTo>
                  <a:lnTo>
                    <a:pt x="f8" y="f10"/>
                  </a:lnTo>
                  <a:lnTo>
                    <a:pt x="f6" y="f10"/>
                  </a:lnTo>
                  <a:lnTo>
                    <a:pt x="f11" y="f12"/>
                  </a:lnTo>
                  <a:lnTo>
                    <a:pt x="f5" y="f10"/>
                  </a:lnTo>
                  <a:lnTo>
                    <a:pt x="f13" y="f10"/>
                  </a:lnTo>
                  <a:lnTo>
                    <a:pt x="f13" y="f9"/>
                  </a:lnTo>
                  <a:lnTo>
                    <a:pt x="f8" y="f9"/>
                  </a:lnTo>
                  <a:close/>
                </a:path>
              </a:pathLst>
            </a:custGeom>
            <a:solidFill>
              <a:srgbClr val="000000"/>
            </a:solidFill>
            <a:ln>
              <a:noFill/>
              <a:prstDash val="solid"/>
            </a:ln>
          </p:spPr>
          <p:txBody>
            <a:bodyPr vert="horz" wrap="square" lIns="55613" tIns="0" rIns="55613" bIns="69521" anchor="ctr" anchorCtr="1"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fr-FR" sz="1200" b="0" i="0" u="none" strike="noStrike" kern="1200" cap="none" spc="0" baseline="0">
                <a:solidFill>
                  <a:srgbClr val="FFFFFF"/>
                </a:solidFill>
                <a:uFillTx/>
                <a:latin typeface="Georgia"/>
                <a:ea typeface=""/>
                <a:cs typeface=""/>
              </a:endParaRPr>
            </a:p>
          </p:txBody>
        </p:sp>
        <p:sp>
          <p:nvSpPr>
            <p:cNvPr id="15" name="Forme libre 14"/>
            <p:cNvSpPr/>
            <p:nvPr/>
          </p:nvSpPr>
          <p:spPr>
            <a:xfrm>
              <a:off x="411178" y="1408904"/>
              <a:ext cx="8483684" cy="617978"/>
            </a:xfrm>
            <a:custGeom>
              <a:avLst/>
              <a:gdLst>
                <a:gd name="f0" fmla="val 10800000"/>
                <a:gd name="f1" fmla="val 5400000"/>
                <a:gd name="f2" fmla="val 180"/>
                <a:gd name="f3" fmla="val w"/>
                <a:gd name="f4" fmla="val h"/>
                <a:gd name="f5" fmla="val 0"/>
                <a:gd name="f6" fmla="val 8483685"/>
                <a:gd name="f7" fmla="val 617975"/>
                <a:gd name="f8" fmla="val 61798"/>
                <a:gd name="f9" fmla="val 27668"/>
                <a:gd name="f10" fmla="val 8421888"/>
                <a:gd name="f11" fmla="val 8456018"/>
                <a:gd name="f12" fmla="val 8483686"/>
                <a:gd name="f13" fmla="val 226591"/>
                <a:gd name="f14" fmla="val 391385"/>
                <a:gd name="f15" fmla="val 556178"/>
                <a:gd name="f16" fmla="val 590308"/>
                <a:gd name="f17" fmla="val 8456017"/>
                <a:gd name="f18" fmla="val 617976"/>
                <a:gd name="f19" fmla="val 8421887"/>
                <a:gd name="f20" fmla="val 590307"/>
                <a:gd name="f21" fmla="val 556177"/>
                <a:gd name="f22" fmla="+- 0 0 -90"/>
                <a:gd name="f23" fmla="*/ f3 1 8483685"/>
                <a:gd name="f24" fmla="*/ f4 1 617975"/>
                <a:gd name="f25" fmla="+- f7 0 f5"/>
                <a:gd name="f26" fmla="+- f6 0 f5"/>
                <a:gd name="f27" fmla="*/ f22 f0 1"/>
                <a:gd name="f28" fmla="*/ f26 1 8483685"/>
                <a:gd name="f29" fmla="*/ f25 1 617975"/>
                <a:gd name="f30" fmla="*/ 0 f26 1"/>
                <a:gd name="f31" fmla="*/ 61798 f25 1"/>
                <a:gd name="f32" fmla="*/ 61798 f26 1"/>
                <a:gd name="f33" fmla="*/ 0 f25 1"/>
                <a:gd name="f34" fmla="*/ 8421888 f26 1"/>
                <a:gd name="f35" fmla="*/ 8483686 f26 1"/>
                <a:gd name="f36" fmla="*/ 8483685 f26 1"/>
                <a:gd name="f37" fmla="*/ 556178 f25 1"/>
                <a:gd name="f38" fmla="*/ 8421887 f26 1"/>
                <a:gd name="f39" fmla="*/ 617976 f25 1"/>
                <a:gd name="f40" fmla="*/ 617975 f25 1"/>
                <a:gd name="f41" fmla="*/ 556177 f25 1"/>
                <a:gd name="f42" fmla="*/ f27 1 f2"/>
                <a:gd name="f43" fmla="*/ f30 1 8483685"/>
                <a:gd name="f44" fmla="*/ f31 1 617975"/>
                <a:gd name="f45" fmla="*/ f32 1 8483685"/>
                <a:gd name="f46" fmla="*/ f33 1 617975"/>
                <a:gd name="f47" fmla="*/ f34 1 8483685"/>
                <a:gd name="f48" fmla="*/ f35 1 8483685"/>
                <a:gd name="f49" fmla="*/ f36 1 8483685"/>
                <a:gd name="f50" fmla="*/ f37 1 617975"/>
                <a:gd name="f51" fmla="*/ f38 1 8483685"/>
                <a:gd name="f52" fmla="*/ f39 1 617975"/>
                <a:gd name="f53" fmla="*/ f40 1 617975"/>
                <a:gd name="f54" fmla="*/ f41 1 617975"/>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8483685" h="617975">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FFFFFF"/>
            </a:solidFill>
            <a:ln w="11430">
              <a:solidFill>
                <a:srgbClr val="FFFFFF"/>
              </a:solidFill>
              <a:custDash>
                <a:ds d="100000" sp="100000"/>
              </a:custDash>
            </a:ln>
          </p:spPr>
          <p:txBody>
            <a:bodyPr vert="horz" wrap="square" lIns="109535" tIns="109535" rIns="109535" bIns="109535" anchor="ctr" anchorCtr="1"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Century Gothic"/>
                  <a:ea typeface=""/>
                  <a:cs typeface=""/>
                </a:rPr>
                <a:t>II. </a:t>
              </a:r>
              <a:r>
                <a:rPr lang="fr-FR" sz="2400" b="1" i="0" u="none" strike="noStrike" kern="1200" cap="none" spc="0" baseline="0" dirty="0" smtClean="0">
                  <a:solidFill>
                    <a:srgbClr val="000000"/>
                  </a:solidFill>
                  <a:uFillTx/>
                  <a:latin typeface="Century Gothic"/>
                  <a:ea typeface=""/>
                  <a:cs typeface=""/>
                </a:rPr>
                <a:t>POLITICAL VIEW</a:t>
              </a:r>
              <a:endParaRPr lang="fr-FR" sz="2400" b="0" i="0" u="none" strike="noStrike" kern="1200" cap="none" spc="0" baseline="0" dirty="0">
                <a:solidFill>
                  <a:srgbClr val="FFFFFF"/>
                </a:solidFill>
                <a:uFillTx/>
                <a:latin typeface="Georgia"/>
                <a:ea typeface=""/>
                <a:cs typeface=""/>
              </a:endParaRPr>
            </a:p>
          </p:txBody>
        </p:sp>
        <p:sp>
          <p:nvSpPr>
            <p:cNvPr id="18" name="Forme libre 17"/>
            <p:cNvSpPr/>
            <p:nvPr/>
          </p:nvSpPr>
          <p:spPr>
            <a:xfrm>
              <a:off x="4509004" y="2200992"/>
              <a:ext cx="278087" cy="231736"/>
            </a:xfrm>
            <a:custGeom>
              <a:avLst/>
              <a:gdLst>
                <a:gd name="f0" fmla="val 10800000"/>
                <a:gd name="f1" fmla="val 5400000"/>
                <a:gd name="f2" fmla="val 180"/>
                <a:gd name="f3" fmla="val w"/>
                <a:gd name="f4" fmla="val h"/>
                <a:gd name="f5" fmla="val 0"/>
                <a:gd name="f6" fmla="val 231740"/>
                <a:gd name="f7" fmla="val 278088"/>
                <a:gd name="f8" fmla="val 185392"/>
                <a:gd name="f9" fmla="val 1"/>
                <a:gd name="f10" fmla="val 139044"/>
                <a:gd name="f11" fmla="val 115870"/>
                <a:gd name="f12" fmla="val 278087"/>
                <a:gd name="f13" fmla="val 46348"/>
                <a:gd name="f14" fmla="+- 0 0 -90"/>
                <a:gd name="f15" fmla="*/ f3 1 231740"/>
                <a:gd name="f16" fmla="*/ f4 1 278088"/>
                <a:gd name="f17" fmla="+- f7 0 f5"/>
                <a:gd name="f18" fmla="+- f6 0 f5"/>
                <a:gd name="f19" fmla="*/ f14 f0 1"/>
                <a:gd name="f20" fmla="*/ f18 1 231740"/>
                <a:gd name="f21" fmla="*/ f17 1 278088"/>
                <a:gd name="f22" fmla="*/ 0 f18 1"/>
                <a:gd name="f23" fmla="*/ 55618 f17 1"/>
                <a:gd name="f24" fmla="*/ 115870 f18 1"/>
                <a:gd name="f25" fmla="*/ 0 f17 1"/>
                <a:gd name="f26" fmla="*/ 231740 f18 1"/>
                <a:gd name="f27" fmla="*/ 139044 f17 1"/>
                <a:gd name="f28" fmla="*/ 278088 f17 1"/>
                <a:gd name="f29" fmla="*/ 222470 f17 1"/>
                <a:gd name="f30" fmla="*/ f19 1 f2"/>
                <a:gd name="f31" fmla="*/ f22 1 231740"/>
                <a:gd name="f32" fmla="*/ f23 1 278088"/>
                <a:gd name="f33" fmla="*/ f24 1 231740"/>
                <a:gd name="f34" fmla="*/ f25 1 278088"/>
                <a:gd name="f35" fmla="*/ f26 1 231740"/>
                <a:gd name="f36" fmla="*/ f27 1 278088"/>
                <a:gd name="f37" fmla="*/ f28 1 278088"/>
                <a:gd name="f38" fmla="*/ f29 1 27808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231740" h="278088">
                  <a:moveTo>
                    <a:pt x="f8" y="f9"/>
                  </a:moveTo>
                  <a:lnTo>
                    <a:pt x="f8" y="f10"/>
                  </a:lnTo>
                  <a:lnTo>
                    <a:pt x="f6" y="f10"/>
                  </a:lnTo>
                  <a:lnTo>
                    <a:pt x="f11" y="f12"/>
                  </a:lnTo>
                  <a:lnTo>
                    <a:pt x="f5" y="f10"/>
                  </a:lnTo>
                  <a:lnTo>
                    <a:pt x="f13" y="f10"/>
                  </a:lnTo>
                  <a:lnTo>
                    <a:pt x="f13" y="f9"/>
                  </a:lnTo>
                  <a:lnTo>
                    <a:pt x="f8" y="f9"/>
                  </a:lnTo>
                  <a:close/>
                </a:path>
              </a:pathLst>
            </a:custGeom>
            <a:solidFill>
              <a:srgbClr val="000000"/>
            </a:solidFill>
            <a:ln>
              <a:noFill/>
              <a:prstDash val="solid"/>
            </a:ln>
          </p:spPr>
          <p:txBody>
            <a:bodyPr vert="horz" wrap="square" lIns="55613" tIns="0" rIns="55613" bIns="69521" anchor="ctr" anchorCtr="1"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fr-FR" sz="1200" b="0" i="0" u="none" strike="noStrike" kern="1200" cap="none" spc="0" baseline="0">
                <a:solidFill>
                  <a:srgbClr val="FFFFFF"/>
                </a:solidFill>
                <a:uFillTx/>
                <a:latin typeface="Georgia"/>
                <a:ea typeface=""/>
                <a:cs typeface=""/>
              </a:endParaRPr>
            </a:p>
          </p:txBody>
        </p:sp>
        <p:sp>
          <p:nvSpPr>
            <p:cNvPr id="19" name="Forme libre 18"/>
            <p:cNvSpPr/>
            <p:nvPr/>
          </p:nvSpPr>
          <p:spPr>
            <a:xfrm>
              <a:off x="332540" y="2633040"/>
              <a:ext cx="8483684" cy="617978"/>
            </a:xfrm>
            <a:custGeom>
              <a:avLst/>
              <a:gdLst>
                <a:gd name="f0" fmla="val 10800000"/>
                <a:gd name="f1" fmla="val 5400000"/>
                <a:gd name="f2" fmla="val 180"/>
                <a:gd name="f3" fmla="val w"/>
                <a:gd name="f4" fmla="val h"/>
                <a:gd name="f5" fmla="val 0"/>
                <a:gd name="f6" fmla="val 8483685"/>
                <a:gd name="f7" fmla="val 617975"/>
                <a:gd name="f8" fmla="val 61798"/>
                <a:gd name="f9" fmla="val 27668"/>
                <a:gd name="f10" fmla="val 8421888"/>
                <a:gd name="f11" fmla="val 8456018"/>
                <a:gd name="f12" fmla="val 8483686"/>
                <a:gd name="f13" fmla="val 226591"/>
                <a:gd name="f14" fmla="val 391385"/>
                <a:gd name="f15" fmla="val 556178"/>
                <a:gd name="f16" fmla="val 590308"/>
                <a:gd name="f17" fmla="val 8456017"/>
                <a:gd name="f18" fmla="val 617976"/>
                <a:gd name="f19" fmla="val 8421887"/>
                <a:gd name="f20" fmla="val 590307"/>
                <a:gd name="f21" fmla="val 556177"/>
                <a:gd name="f22" fmla="+- 0 0 -90"/>
                <a:gd name="f23" fmla="*/ f3 1 8483685"/>
                <a:gd name="f24" fmla="*/ f4 1 617975"/>
                <a:gd name="f25" fmla="+- f7 0 f5"/>
                <a:gd name="f26" fmla="+- f6 0 f5"/>
                <a:gd name="f27" fmla="*/ f22 f0 1"/>
                <a:gd name="f28" fmla="*/ f26 1 8483685"/>
                <a:gd name="f29" fmla="*/ f25 1 617975"/>
                <a:gd name="f30" fmla="*/ 0 f26 1"/>
                <a:gd name="f31" fmla="*/ 61798 f25 1"/>
                <a:gd name="f32" fmla="*/ 61798 f26 1"/>
                <a:gd name="f33" fmla="*/ 0 f25 1"/>
                <a:gd name="f34" fmla="*/ 8421888 f26 1"/>
                <a:gd name="f35" fmla="*/ 8483686 f26 1"/>
                <a:gd name="f36" fmla="*/ 8483685 f26 1"/>
                <a:gd name="f37" fmla="*/ 556178 f25 1"/>
                <a:gd name="f38" fmla="*/ 8421887 f26 1"/>
                <a:gd name="f39" fmla="*/ 617976 f25 1"/>
                <a:gd name="f40" fmla="*/ 617975 f25 1"/>
                <a:gd name="f41" fmla="*/ 556177 f25 1"/>
                <a:gd name="f42" fmla="*/ f27 1 f2"/>
                <a:gd name="f43" fmla="*/ f30 1 8483685"/>
                <a:gd name="f44" fmla="*/ f31 1 617975"/>
                <a:gd name="f45" fmla="*/ f32 1 8483685"/>
                <a:gd name="f46" fmla="*/ f33 1 617975"/>
                <a:gd name="f47" fmla="*/ f34 1 8483685"/>
                <a:gd name="f48" fmla="*/ f35 1 8483685"/>
                <a:gd name="f49" fmla="*/ f36 1 8483685"/>
                <a:gd name="f50" fmla="*/ f37 1 617975"/>
                <a:gd name="f51" fmla="*/ f38 1 8483685"/>
                <a:gd name="f52" fmla="*/ f39 1 617975"/>
                <a:gd name="f53" fmla="*/ f40 1 617975"/>
                <a:gd name="f54" fmla="*/ f41 1 617975"/>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8483685" h="617975">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FFFFFF"/>
            </a:solidFill>
            <a:ln w="11430">
              <a:solidFill>
                <a:srgbClr val="FFFFFF"/>
              </a:solidFill>
              <a:custDash>
                <a:ds d="100000" sp="100000"/>
              </a:custDash>
            </a:ln>
          </p:spPr>
          <p:txBody>
            <a:bodyPr vert="horz" wrap="square" lIns="109535" tIns="109535" rIns="109535" bIns="109535" anchor="ctr" anchorCtr="1"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Century Gothic"/>
                  <a:ea typeface=""/>
                  <a:cs typeface=""/>
                </a:rPr>
                <a:t>IV. </a:t>
              </a:r>
              <a:r>
                <a:rPr lang="fr-FR" sz="2400" b="1" i="0" u="none" strike="noStrike" kern="1200" cap="none" spc="0" baseline="0" dirty="0" smtClean="0">
                  <a:solidFill>
                    <a:srgbClr val="000000"/>
                  </a:solidFill>
                  <a:uFillTx/>
                  <a:latin typeface="Century Gothic"/>
                  <a:ea typeface=""/>
                  <a:cs typeface=""/>
                </a:rPr>
                <a:t>OPPORTUNITIES OF INVESTMENTS</a:t>
              </a:r>
              <a:endParaRPr lang="fr-FR" sz="2400" b="0" i="0" u="none" strike="noStrike" kern="1200" cap="none" spc="0" baseline="0" dirty="0">
                <a:solidFill>
                  <a:srgbClr val="FFFFFF"/>
                </a:solidFill>
                <a:uFillTx/>
                <a:latin typeface="Georgia"/>
                <a:ea typeface=""/>
                <a:cs typeface=""/>
              </a:endParaRPr>
            </a:p>
          </p:txBody>
        </p:sp>
        <p:sp>
          <p:nvSpPr>
            <p:cNvPr id="20" name="Forme libre 19"/>
            <p:cNvSpPr/>
            <p:nvPr/>
          </p:nvSpPr>
          <p:spPr>
            <a:xfrm>
              <a:off x="4509004" y="3353120"/>
              <a:ext cx="278087" cy="231736"/>
            </a:xfrm>
            <a:custGeom>
              <a:avLst/>
              <a:gdLst>
                <a:gd name="f0" fmla="val 10800000"/>
                <a:gd name="f1" fmla="val 5400000"/>
                <a:gd name="f2" fmla="val 180"/>
                <a:gd name="f3" fmla="val w"/>
                <a:gd name="f4" fmla="val h"/>
                <a:gd name="f5" fmla="val 0"/>
                <a:gd name="f6" fmla="val 231740"/>
                <a:gd name="f7" fmla="val 278088"/>
                <a:gd name="f8" fmla="val 185392"/>
                <a:gd name="f9" fmla="val 1"/>
                <a:gd name="f10" fmla="val 139044"/>
                <a:gd name="f11" fmla="val 115870"/>
                <a:gd name="f12" fmla="val 278087"/>
                <a:gd name="f13" fmla="val 46348"/>
                <a:gd name="f14" fmla="+- 0 0 -90"/>
                <a:gd name="f15" fmla="*/ f3 1 231740"/>
                <a:gd name="f16" fmla="*/ f4 1 278088"/>
                <a:gd name="f17" fmla="+- f7 0 f5"/>
                <a:gd name="f18" fmla="+- f6 0 f5"/>
                <a:gd name="f19" fmla="*/ f14 f0 1"/>
                <a:gd name="f20" fmla="*/ f18 1 231740"/>
                <a:gd name="f21" fmla="*/ f17 1 278088"/>
                <a:gd name="f22" fmla="*/ 0 f18 1"/>
                <a:gd name="f23" fmla="*/ 55618 f17 1"/>
                <a:gd name="f24" fmla="*/ 115870 f18 1"/>
                <a:gd name="f25" fmla="*/ 0 f17 1"/>
                <a:gd name="f26" fmla="*/ 231740 f18 1"/>
                <a:gd name="f27" fmla="*/ 139044 f17 1"/>
                <a:gd name="f28" fmla="*/ 278088 f17 1"/>
                <a:gd name="f29" fmla="*/ 222470 f17 1"/>
                <a:gd name="f30" fmla="*/ f19 1 f2"/>
                <a:gd name="f31" fmla="*/ f22 1 231740"/>
                <a:gd name="f32" fmla="*/ f23 1 278088"/>
                <a:gd name="f33" fmla="*/ f24 1 231740"/>
                <a:gd name="f34" fmla="*/ f25 1 278088"/>
                <a:gd name="f35" fmla="*/ f26 1 231740"/>
                <a:gd name="f36" fmla="*/ f27 1 278088"/>
                <a:gd name="f37" fmla="*/ f28 1 278088"/>
                <a:gd name="f38" fmla="*/ f29 1 27808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231740" h="278088">
                  <a:moveTo>
                    <a:pt x="f8" y="f9"/>
                  </a:moveTo>
                  <a:lnTo>
                    <a:pt x="f8" y="f10"/>
                  </a:lnTo>
                  <a:lnTo>
                    <a:pt x="f6" y="f10"/>
                  </a:lnTo>
                  <a:lnTo>
                    <a:pt x="f11" y="f12"/>
                  </a:lnTo>
                  <a:lnTo>
                    <a:pt x="f5" y="f10"/>
                  </a:lnTo>
                  <a:lnTo>
                    <a:pt x="f13" y="f10"/>
                  </a:lnTo>
                  <a:lnTo>
                    <a:pt x="f13" y="f9"/>
                  </a:lnTo>
                  <a:lnTo>
                    <a:pt x="f8" y="f9"/>
                  </a:lnTo>
                  <a:close/>
                </a:path>
              </a:pathLst>
            </a:custGeom>
            <a:solidFill>
              <a:srgbClr val="000000"/>
            </a:solidFill>
            <a:ln>
              <a:noFill/>
              <a:prstDash val="solid"/>
            </a:ln>
          </p:spPr>
          <p:txBody>
            <a:bodyPr vert="horz" wrap="square" lIns="55613" tIns="0" rIns="55613" bIns="69521" anchor="ctr" anchorCtr="1"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fr-FR" sz="1200" b="0" i="0" u="none" strike="noStrike" kern="1200" cap="none" spc="0" baseline="0">
                <a:solidFill>
                  <a:srgbClr val="FFFFFF"/>
                </a:solidFill>
                <a:uFillTx/>
                <a:latin typeface="Georgia"/>
                <a:ea typeface=""/>
                <a:cs typeface=""/>
              </a:endParaRPr>
            </a:p>
          </p:txBody>
        </p:sp>
        <p:sp>
          <p:nvSpPr>
            <p:cNvPr id="21" name="Forme libre 20"/>
            <p:cNvSpPr/>
            <p:nvPr/>
          </p:nvSpPr>
          <p:spPr>
            <a:xfrm>
              <a:off x="260532" y="3713160"/>
              <a:ext cx="8483684" cy="617978"/>
            </a:xfrm>
            <a:custGeom>
              <a:avLst/>
              <a:gdLst>
                <a:gd name="f0" fmla="val 10800000"/>
                <a:gd name="f1" fmla="val 5400000"/>
                <a:gd name="f2" fmla="val 180"/>
                <a:gd name="f3" fmla="val w"/>
                <a:gd name="f4" fmla="val h"/>
                <a:gd name="f5" fmla="val 0"/>
                <a:gd name="f6" fmla="val 8483685"/>
                <a:gd name="f7" fmla="val 617975"/>
                <a:gd name="f8" fmla="val 61798"/>
                <a:gd name="f9" fmla="val 27668"/>
                <a:gd name="f10" fmla="val 8421888"/>
                <a:gd name="f11" fmla="val 8456018"/>
                <a:gd name="f12" fmla="val 8483686"/>
                <a:gd name="f13" fmla="val 226591"/>
                <a:gd name="f14" fmla="val 391385"/>
                <a:gd name="f15" fmla="val 556178"/>
                <a:gd name="f16" fmla="val 590308"/>
                <a:gd name="f17" fmla="val 8456017"/>
                <a:gd name="f18" fmla="val 617976"/>
                <a:gd name="f19" fmla="val 8421887"/>
                <a:gd name="f20" fmla="val 590307"/>
                <a:gd name="f21" fmla="val 556177"/>
                <a:gd name="f22" fmla="+- 0 0 -90"/>
                <a:gd name="f23" fmla="*/ f3 1 8483685"/>
                <a:gd name="f24" fmla="*/ f4 1 617975"/>
                <a:gd name="f25" fmla="+- f7 0 f5"/>
                <a:gd name="f26" fmla="+- f6 0 f5"/>
                <a:gd name="f27" fmla="*/ f22 f0 1"/>
                <a:gd name="f28" fmla="*/ f26 1 8483685"/>
                <a:gd name="f29" fmla="*/ f25 1 617975"/>
                <a:gd name="f30" fmla="*/ 0 f26 1"/>
                <a:gd name="f31" fmla="*/ 61798 f25 1"/>
                <a:gd name="f32" fmla="*/ 61798 f26 1"/>
                <a:gd name="f33" fmla="*/ 0 f25 1"/>
                <a:gd name="f34" fmla="*/ 8421888 f26 1"/>
                <a:gd name="f35" fmla="*/ 8483686 f26 1"/>
                <a:gd name="f36" fmla="*/ 8483685 f26 1"/>
                <a:gd name="f37" fmla="*/ 556178 f25 1"/>
                <a:gd name="f38" fmla="*/ 8421887 f26 1"/>
                <a:gd name="f39" fmla="*/ 617976 f25 1"/>
                <a:gd name="f40" fmla="*/ 617975 f25 1"/>
                <a:gd name="f41" fmla="*/ 556177 f25 1"/>
                <a:gd name="f42" fmla="*/ f27 1 f2"/>
                <a:gd name="f43" fmla="*/ f30 1 8483685"/>
                <a:gd name="f44" fmla="*/ f31 1 617975"/>
                <a:gd name="f45" fmla="*/ f32 1 8483685"/>
                <a:gd name="f46" fmla="*/ f33 1 617975"/>
                <a:gd name="f47" fmla="*/ f34 1 8483685"/>
                <a:gd name="f48" fmla="*/ f35 1 8483685"/>
                <a:gd name="f49" fmla="*/ f36 1 8483685"/>
                <a:gd name="f50" fmla="*/ f37 1 617975"/>
                <a:gd name="f51" fmla="*/ f38 1 8483685"/>
                <a:gd name="f52" fmla="*/ f39 1 617975"/>
                <a:gd name="f53" fmla="*/ f40 1 617975"/>
                <a:gd name="f54" fmla="*/ f41 1 617975"/>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8483685" h="617975">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FFFFFF"/>
            </a:solidFill>
            <a:ln w="11430">
              <a:solidFill>
                <a:srgbClr val="FFFFFF"/>
              </a:solidFill>
              <a:custDash>
                <a:ds d="100000" sp="100000"/>
              </a:custDash>
            </a:ln>
          </p:spPr>
          <p:txBody>
            <a:bodyPr vert="horz" wrap="square" lIns="109535" tIns="109535" rIns="109535" bIns="109535" anchor="ctr" anchorCtr="1"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Century Gothic"/>
                  <a:ea typeface=""/>
                  <a:cs typeface=""/>
                </a:rPr>
                <a:t>V. COOPERATION </a:t>
              </a:r>
              <a:r>
                <a:rPr lang="fr-FR" sz="2400" b="1" i="0" u="none" strike="noStrike" kern="1200" cap="none" spc="0" baseline="0" dirty="0" smtClean="0">
                  <a:solidFill>
                    <a:srgbClr val="000000"/>
                  </a:solidFill>
                  <a:uFillTx/>
                  <a:latin typeface="Century Gothic"/>
                  <a:ea typeface=""/>
                  <a:cs typeface=""/>
                </a:rPr>
                <a:t>BETWEEN CONGO AND INDIA</a:t>
              </a:r>
              <a:endParaRPr lang="fr-FR" sz="2400" b="0" i="0" u="none" strike="noStrike" kern="1200" cap="none" spc="0" baseline="0" dirty="0">
                <a:solidFill>
                  <a:srgbClr val="FFFFFF"/>
                </a:solidFill>
                <a:uFillTx/>
                <a:latin typeface="Georgia"/>
                <a:ea typeface=""/>
                <a:cs typeface=""/>
              </a:endParaRPr>
            </a:p>
          </p:txBody>
        </p:sp>
        <p:sp>
          <p:nvSpPr>
            <p:cNvPr id="22" name="Forme libre 21"/>
            <p:cNvSpPr/>
            <p:nvPr/>
          </p:nvSpPr>
          <p:spPr>
            <a:xfrm>
              <a:off x="4509004" y="4505248"/>
              <a:ext cx="278087" cy="231736"/>
            </a:xfrm>
            <a:custGeom>
              <a:avLst/>
              <a:gdLst>
                <a:gd name="f0" fmla="val 10800000"/>
                <a:gd name="f1" fmla="val 5400000"/>
                <a:gd name="f2" fmla="val 180"/>
                <a:gd name="f3" fmla="val w"/>
                <a:gd name="f4" fmla="val h"/>
                <a:gd name="f5" fmla="val 0"/>
                <a:gd name="f6" fmla="val 231740"/>
                <a:gd name="f7" fmla="val 278088"/>
                <a:gd name="f8" fmla="val 185392"/>
                <a:gd name="f9" fmla="val 1"/>
                <a:gd name="f10" fmla="val 139044"/>
                <a:gd name="f11" fmla="val 115870"/>
                <a:gd name="f12" fmla="val 278087"/>
                <a:gd name="f13" fmla="val 46348"/>
                <a:gd name="f14" fmla="+- 0 0 -90"/>
                <a:gd name="f15" fmla="*/ f3 1 231740"/>
                <a:gd name="f16" fmla="*/ f4 1 278088"/>
                <a:gd name="f17" fmla="+- f7 0 f5"/>
                <a:gd name="f18" fmla="+- f6 0 f5"/>
                <a:gd name="f19" fmla="*/ f14 f0 1"/>
                <a:gd name="f20" fmla="*/ f18 1 231740"/>
                <a:gd name="f21" fmla="*/ f17 1 278088"/>
                <a:gd name="f22" fmla="*/ 0 f18 1"/>
                <a:gd name="f23" fmla="*/ 55618 f17 1"/>
                <a:gd name="f24" fmla="*/ 115870 f18 1"/>
                <a:gd name="f25" fmla="*/ 0 f17 1"/>
                <a:gd name="f26" fmla="*/ 231740 f18 1"/>
                <a:gd name="f27" fmla="*/ 139044 f17 1"/>
                <a:gd name="f28" fmla="*/ 278088 f17 1"/>
                <a:gd name="f29" fmla="*/ 222470 f17 1"/>
                <a:gd name="f30" fmla="*/ f19 1 f2"/>
                <a:gd name="f31" fmla="*/ f22 1 231740"/>
                <a:gd name="f32" fmla="*/ f23 1 278088"/>
                <a:gd name="f33" fmla="*/ f24 1 231740"/>
                <a:gd name="f34" fmla="*/ f25 1 278088"/>
                <a:gd name="f35" fmla="*/ f26 1 231740"/>
                <a:gd name="f36" fmla="*/ f27 1 278088"/>
                <a:gd name="f37" fmla="*/ f28 1 278088"/>
                <a:gd name="f38" fmla="*/ f29 1 27808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231740" h="278088">
                  <a:moveTo>
                    <a:pt x="f8" y="f9"/>
                  </a:moveTo>
                  <a:lnTo>
                    <a:pt x="f8" y="f10"/>
                  </a:lnTo>
                  <a:lnTo>
                    <a:pt x="f6" y="f10"/>
                  </a:lnTo>
                  <a:lnTo>
                    <a:pt x="f11" y="f12"/>
                  </a:lnTo>
                  <a:lnTo>
                    <a:pt x="f5" y="f10"/>
                  </a:lnTo>
                  <a:lnTo>
                    <a:pt x="f13" y="f10"/>
                  </a:lnTo>
                  <a:lnTo>
                    <a:pt x="f13" y="f9"/>
                  </a:lnTo>
                  <a:lnTo>
                    <a:pt x="f8" y="f9"/>
                  </a:lnTo>
                  <a:close/>
                </a:path>
              </a:pathLst>
            </a:custGeom>
            <a:solidFill>
              <a:srgbClr val="000000"/>
            </a:solidFill>
            <a:ln>
              <a:noFill/>
              <a:prstDash val="solid"/>
            </a:ln>
          </p:spPr>
          <p:txBody>
            <a:bodyPr vert="horz" wrap="square" lIns="55613" tIns="0" rIns="55613" bIns="69521" anchor="ctr" anchorCtr="1"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fr-FR" sz="1200" b="0" i="0" u="none" strike="noStrike" kern="1200" cap="none" spc="0" baseline="0">
                <a:solidFill>
                  <a:srgbClr val="FFFFFF"/>
                </a:solidFill>
                <a:uFillTx/>
                <a:latin typeface="Georgia"/>
                <a:ea typeface=""/>
                <a:cs typeface=""/>
              </a:endParaRPr>
            </a:p>
          </p:txBody>
        </p:sp>
        <p:sp>
          <p:nvSpPr>
            <p:cNvPr id="23" name="Forme libre 22"/>
            <p:cNvSpPr/>
            <p:nvPr/>
          </p:nvSpPr>
          <p:spPr>
            <a:xfrm>
              <a:off x="3203847" y="4793280"/>
              <a:ext cx="2880323" cy="617978"/>
            </a:xfrm>
            <a:custGeom>
              <a:avLst/>
              <a:gdLst>
                <a:gd name="f0" fmla="val 10800000"/>
                <a:gd name="f1" fmla="val 5400000"/>
                <a:gd name="f2" fmla="val 180"/>
                <a:gd name="f3" fmla="val w"/>
                <a:gd name="f4" fmla="val h"/>
                <a:gd name="f5" fmla="val 0"/>
                <a:gd name="f6" fmla="val 2471900"/>
                <a:gd name="f7" fmla="val 617975"/>
                <a:gd name="f8" fmla="val 61798"/>
                <a:gd name="f9" fmla="val 27668"/>
                <a:gd name="f10" fmla="val 2410103"/>
                <a:gd name="f11" fmla="val 2444233"/>
                <a:gd name="f12" fmla="val 2471901"/>
                <a:gd name="f13" fmla="val 226591"/>
                <a:gd name="f14" fmla="val 391385"/>
                <a:gd name="f15" fmla="val 556178"/>
                <a:gd name="f16" fmla="val 590308"/>
                <a:gd name="f17" fmla="val 2444232"/>
                <a:gd name="f18" fmla="val 617976"/>
                <a:gd name="f19" fmla="val 2410102"/>
                <a:gd name="f20" fmla="val 590307"/>
                <a:gd name="f21" fmla="val 556177"/>
                <a:gd name="f22" fmla="+- 0 0 -90"/>
                <a:gd name="f23" fmla="*/ f3 1 2471900"/>
                <a:gd name="f24" fmla="*/ f4 1 617975"/>
                <a:gd name="f25" fmla="+- f7 0 f5"/>
                <a:gd name="f26" fmla="+- f6 0 f5"/>
                <a:gd name="f27" fmla="*/ f22 f0 1"/>
                <a:gd name="f28" fmla="*/ f26 1 2471900"/>
                <a:gd name="f29" fmla="*/ f25 1 617975"/>
                <a:gd name="f30" fmla="*/ 0 f26 1"/>
                <a:gd name="f31" fmla="*/ 61798 f25 1"/>
                <a:gd name="f32" fmla="*/ 61798 f26 1"/>
                <a:gd name="f33" fmla="*/ 0 f25 1"/>
                <a:gd name="f34" fmla="*/ 2410103 f26 1"/>
                <a:gd name="f35" fmla="*/ 2471901 f26 1"/>
                <a:gd name="f36" fmla="*/ 2471900 f26 1"/>
                <a:gd name="f37" fmla="*/ 556178 f25 1"/>
                <a:gd name="f38" fmla="*/ 2410102 f26 1"/>
                <a:gd name="f39" fmla="*/ 617976 f25 1"/>
                <a:gd name="f40" fmla="*/ 617975 f25 1"/>
                <a:gd name="f41" fmla="*/ 556177 f25 1"/>
                <a:gd name="f42" fmla="*/ f27 1 f2"/>
                <a:gd name="f43" fmla="*/ f30 1 2471900"/>
                <a:gd name="f44" fmla="*/ f31 1 617975"/>
                <a:gd name="f45" fmla="*/ f32 1 2471900"/>
                <a:gd name="f46" fmla="*/ f33 1 617975"/>
                <a:gd name="f47" fmla="*/ f34 1 2471900"/>
                <a:gd name="f48" fmla="*/ f35 1 2471900"/>
                <a:gd name="f49" fmla="*/ f36 1 2471900"/>
                <a:gd name="f50" fmla="*/ f37 1 617975"/>
                <a:gd name="f51" fmla="*/ f38 1 2471900"/>
                <a:gd name="f52" fmla="*/ f39 1 617975"/>
                <a:gd name="f53" fmla="*/ f40 1 617975"/>
                <a:gd name="f54" fmla="*/ f41 1 617975"/>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2471900" h="617975">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FFFFFF"/>
            </a:solidFill>
            <a:ln w="11430">
              <a:solidFill>
                <a:srgbClr val="FFFFFF"/>
              </a:solidFill>
              <a:custDash>
                <a:ds d="100000" sp="100000"/>
              </a:custDash>
            </a:ln>
          </p:spPr>
          <p:txBody>
            <a:bodyPr vert="horz" wrap="square" lIns="98105" tIns="98105" rIns="98105" bIns="98105" anchor="ctr" anchorCtr="1"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entury Gothic"/>
                  <a:ea typeface=""/>
                  <a:cs typeface=""/>
                </a:rPr>
                <a:t>VI. CONCLUSION</a:t>
              </a:r>
              <a:endParaRPr lang="fr-FR" sz="2400" b="0" i="0" u="none" strike="noStrike" kern="1200" cap="none" spc="0" baseline="0">
                <a:solidFill>
                  <a:srgbClr val="FFFFFF"/>
                </a:solidFill>
                <a:uFillTx/>
                <a:latin typeface="Georgia"/>
                <a:ea typeface=""/>
                <a:cs typeface=""/>
              </a:endParaRPr>
            </a:p>
          </p:txBody>
        </p:sp>
      </p:grpSp>
    </p:spTree>
    <p:extLst>
      <p:ext uri="{BB962C8B-B14F-4D97-AF65-F5344CB8AC3E}">
        <p14:creationId xmlns="" xmlns:p14="http://schemas.microsoft.com/office/powerpoint/2010/main" val="1653622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12" name="ZoneTexte 1"/>
          <p:cNvSpPr txBox="1"/>
          <p:nvPr/>
        </p:nvSpPr>
        <p:spPr>
          <a:xfrm>
            <a:off x="1259632" y="188640"/>
            <a:ext cx="6677790" cy="523219"/>
          </a:xfrm>
          <a:prstGeom prst="rect">
            <a:avLst/>
          </a:prstGeom>
          <a:solidFill>
            <a:srgbClr val="88A1AD"/>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ctr" defTabSz="914400" rtl="0" fontAlgn="auto" hangingPunct="1">
              <a:lnSpc>
                <a:spcPct val="1000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fr-FR" sz="2800" b="1" i="0" u="none" strike="noStrike" kern="1200" cap="none" spc="0" baseline="0" dirty="0" smtClean="0">
                <a:solidFill>
                  <a:srgbClr val="000000"/>
                </a:solidFill>
                <a:uFillTx/>
                <a:latin typeface="Calibri"/>
                <a:ea typeface=""/>
                <a:cs typeface=""/>
              </a:rPr>
              <a:t>OPPORTUNITIES OF INVESTMENTS</a:t>
            </a:r>
            <a:endParaRPr lang="fr-FR" sz="2800" b="1" i="0" u="none" strike="noStrike" kern="1200" cap="none" spc="0" baseline="0" dirty="0">
              <a:solidFill>
                <a:srgbClr val="000000"/>
              </a:solidFill>
              <a:uFillTx/>
              <a:latin typeface="Calibri"/>
              <a:ea typeface=""/>
              <a:cs typeface=""/>
            </a:endParaRPr>
          </a:p>
        </p:txBody>
      </p:sp>
      <p:sp>
        <p:nvSpPr>
          <p:cNvPr id="14" name="ZoneTexte 7"/>
          <p:cNvSpPr txBox="1"/>
          <p:nvPr/>
        </p:nvSpPr>
        <p:spPr>
          <a:xfrm>
            <a:off x="683568" y="836712"/>
            <a:ext cx="8129628" cy="400114"/>
          </a:xfrm>
          <a:prstGeom prst="rect">
            <a:avLst/>
          </a:prstGeom>
          <a:solidFill>
            <a:schemeClr val="accent2">
              <a:lumMod val="60000"/>
              <a:lumOff val="40000"/>
            </a:schemeClr>
          </a:solidFill>
          <a:ln w="9528">
            <a:solidFill>
              <a:srgbClr val="E46C0A"/>
            </a:solidFill>
            <a:prstDash val="solid"/>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0" cap="none" spc="0" baseline="0" dirty="0" smtClean="0">
                <a:solidFill>
                  <a:srgbClr val="000000"/>
                </a:solidFill>
                <a:uFillTx/>
                <a:latin typeface="Georgia"/>
                <a:ea typeface=""/>
                <a:cs typeface=""/>
              </a:rPr>
              <a:t>TOURISM</a:t>
            </a:r>
            <a:r>
              <a:rPr lang="fr-FR" sz="2000" b="1" i="0" u="none" strike="noStrike" kern="0" cap="none" spc="0" dirty="0" smtClean="0">
                <a:solidFill>
                  <a:srgbClr val="000000"/>
                </a:solidFill>
                <a:uFillTx/>
                <a:latin typeface="Georgia"/>
                <a:ea typeface=""/>
                <a:cs typeface=""/>
              </a:rPr>
              <a:t> AND HOSPITALITY</a:t>
            </a:r>
            <a:endParaRPr lang="fr-FR" sz="2000" b="1" i="0" u="none" strike="noStrike" kern="1200" cap="none" spc="0" baseline="0" dirty="0">
              <a:solidFill>
                <a:srgbClr val="000000"/>
              </a:solidFill>
              <a:uFillTx/>
              <a:latin typeface="Calibri" pitchFamily="34"/>
              <a:ea typeface=""/>
              <a:cs typeface=""/>
            </a:endParaRPr>
          </a:p>
        </p:txBody>
      </p:sp>
      <p:sp>
        <p:nvSpPr>
          <p:cNvPr id="15" name="Rectangle à coins arrondis 6"/>
          <p:cNvSpPr/>
          <p:nvPr/>
        </p:nvSpPr>
        <p:spPr>
          <a:xfrm>
            <a:off x="175011" y="1556789"/>
            <a:ext cx="4480294" cy="489654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2">
              <a:lumMod val="60000"/>
              <a:lumOff val="40000"/>
            </a:schemeClr>
          </a:solidFill>
          <a:ln>
            <a:noFill/>
            <a:prstDash val="solid"/>
          </a:ln>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defTabSz="914400" rtl="0" fontAlgn="auto" hangingPunct="1">
              <a:lnSpc>
                <a:spcPct val="1000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fr-FR" sz="2000" b="1" i="0" u="none" strike="noStrike" kern="1200" cap="none" spc="0" baseline="0" dirty="0" smtClean="0">
                <a:solidFill>
                  <a:srgbClr val="000000"/>
                </a:solidFill>
                <a:uFillTx/>
                <a:latin typeface="Calibri"/>
                <a:ea typeface=""/>
                <a:cs typeface=""/>
              </a:rPr>
              <a:t>TOURISM</a:t>
            </a:r>
            <a:endParaRPr lang="fr-FR" sz="2000" b="1" i="0" u="none" strike="noStrike" kern="1200" cap="none" spc="0" baseline="0" dirty="0">
              <a:solidFill>
                <a:srgbClr val="000000"/>
              </a:solidFill>
              <a:uFillTx/>
              <a:latin typeface="Calibri"/>
              <a:ea typeface=""/>
              <a:cs typeface=""/>
            </a:endParaRPr>
          </a:p>
          <a:p>
            <a:pPr algn="just">
              <a:defRPr sz="1800" b="0" i="0" u="none" strike="noStrike" kern="0" cap="none" spc="0" baseline="0">
                <a:solidFill>
                  <a:srgbClr val="000000"/>
                </a:solidFill>
                <a:uFillTx/>
              </a:defRPr>
            </a:pPr>
            <a:r>
              <a:rPr lang="en-US" sz="2000" b="1" dirty="0" smtClean="0">
                <a:latin typeface="Calibri" pitchFamily="34" charset="0"/>
              </a:rPr>
              <a:t>Congo has many sites of tourist interest and undeniable that the development would contribute to the diversification of tourism products including</a:t>
            </a:r>
            <a:r>
              <a:rPr lang="en-US" sz="2000" b="1" dirty="0" smtClean="0">
                <a:latin typeface="Calibri" pitchFamily="34" charset="0"/>
              </a:rPr>
              <a:t>:</a:t>
            </a:r>
          </a:p>
          <a:p>
            <a:pPr algn="just">
              <a:defRPr sz="1800" b="0" i="0" u="none" strike="noStrike" kern="0" cap="none" spc="0" baseline="0">
                <a:solidFill>
                  <a:srgbClr val="000000"/>
                </a:solidFill>
                <a:uFillTx/>
              </a:defRPr>
            </a:pPr>
            <a:endParaRPr lang="en-US" sz="2000" b="1" dirty="0" smtClean="0">
              <a:latin typeface="Calibri" pitchFamily="34" charset="0"/>
            </a:endParaRPr>
          </a:p>
          <a:p>
            <a:pPr algn="just">
              <a:defRPr sz="1800" b="0" i="0" u="none" strike="noStrike" kern="0" cap="none" spc="0" baseline="0">
                <a:solidFill>
                  <a:srgbClr val="000000"/>
                </a:solidFill>
                <a:uFillTx/>
              </a:defRPr>
            </a:pPr>
            <a:r>
              <a:rPr lang="en-US" sz="2000" b="1" dirty="0" smtClean="0">
                <a:latin typeface="Calibri" pitchFamily="34" charset="0"/>
              </a:rPr>
              <a:t>OPPORTUNITIES </a:t>
            </a:r>
            <a:r>
              <a:rPr lang="en-US" sz="2000" b="1" dirty="0" smtClean="0">
                <a:latin typeface="Calibri" pitchFamily="34" charset="0"/>
              </a:rPr>
              <a:t/>
            </a:r>
            <a:br>
              <a:rPr lang="en-US" sz="2000" b="1" dirty="0" smtClean="0">
                <a:latin typeface="Calibri" pitchFamily="34" charset="0"/>
              </a:rPr>
            </a:br>
            <a:r>
              <a:rPr lang="en-US" sz="2000" b="1" dirty="0" smtClean="0">
                <a:latin typeface="Calibri" pitchFamily="34" charset="0"/>
              </a:rPr>
              <a:t>Valorization of Natural parks and </a:t>
            </a:r>
          </a:p>
          <a:p>
            <a:pPr algn="just">
              <a:defRPr sz="1800" b="0" i="0" u="none" strike="noStrike" kern="0" cap="none" spc="0" baseline="0">
                <a:solidFill>
                  <a:srgbClr val="000000"/>
                </a:solidFill>
                <a:uFillTx/>
              </a:defRPr>
            </a:pPr>
            <a:r>
              <a:rPr lang="en-US" sz="2000" b="1" dirty="0" smtClean="0">
                <a:latin typeface="Calibri" pitchFamily="34" charset="0"/>
              </a:rPr>
              <a:t> Protected Areas</a:t>
            </a:r>
          </a:p>
          <a:p>
            <a:pPr algn="just">
              <a:defRPr sz="1800" b="0" i="0" u="none" strike="noStrike" kern="0" cap="none" spc="0" baseline="0">
                <a:solidFill>
                  <a:srgbClr val="000000"/>
                </a:solidFill>
                <a:uFillTx/>
              </a:defRPr>
            </a:pPr>
            <a:r>
              <a:rPr lang="en-US" sz="2000" b="1" dirty="0" smtClean="0">
                <a:latin typeface="Calibri" pitchFamily="34" charset="0"/>
              </a:rPr>
              <a:t> </a:t>
            </a:r>
            <a:r>
              <a:rPr lang="en-US" sz="2000" b="1" dirty="0" smtClean="0">
                <a:latin typeface="Calibri" pitchFamily="34" charset="0"/>
              </a:rPr>
              <a:t/>
            </a:r>
            <a:br>
              <a:rPr lang="en-US" sz="2000" b="1" dirty="0" smtClean="0">
                <a:latin typeface="Calibri" pitchFamily="34" charset="0"/>
              </a:rPr>
            </a:br>
            <a:r>
              <a:rPr lang="en-US" sz="2000" b="1" dirty="0" smtClean="0">
                <a:latin typeface="Calibri" pitchFamily="34" charset="0"/>
              </a:rPr>
              <a:t>Organization of Hunting /</a:t>
            </a:r>
            <a:r>
              <a:rPr lang="en-US" sz="2000" b="1" dirty="0" smtClean="0">
                <a:latin typeface="Calibri" pitchFamily="34" charset="0"/>
              </a:rPr>
              <a:t>hiking </a:t>
            </a:r>
            <a:r>
              <a:rPr lang="en-US" sz="2000" b="1" dirty="0" smtClean="0">
                <a:latin typeface="Calibri" pitchFamily="34" charset="0"/>
              </a:rPr>
              <a:t>Seasons</a:t>
            </a:r>
          </a:p>
          <a:p>
            <a:pPr algn="just">
              <a:defRPr sz="1800" b="0" i="0" u="none" strike="noStrike" kern="0" cap="none" spc="0" baseline="0">
                <a:solidFill>
                  <a:srgbClr val="000000"/>
                </a:solidFill>
                <a:uFillTx/>
              </a:defRPr>
            </a:pPr>
            <a:r>
              <a:rPr lang="en-US" sz="2000" b="1" dirty="0" smtClean="0">
                <a:latin typeface="Calibri" pitchFamily="34" charset="0"/>
              </a:rPr>
              <a:t> </a:t>
            </a:r>
            <a:r>
              <a:rPr lang="en-US" sz="2000" b="1" dirty="0" smtClean="0">
                <a:latin typeface="Calibri" pitchFamily="34" charset="0"/>
              </a:rPr>
              <a:t/>
            </a:r>
            <a:br>
              <a:rPr lang="en-US" sz="2000" b="1" dirty="0" smtClean="0">
                <a:latin typeface="Calibri" pitchFamily="34" charset="0"/>
              </a:rPr>
            </a:br>
            <a:r>
              <a:rPr lang="en-US" sz="2000" b="1" dirty="0" smtClean="0">
                <a:latin typeface="Calibri" pitchFamily="34" charset="0"/>
              </a:rPr>
              <a:t>Business </a:t>
            </a:r>
            <a:r>
              <a:rPr lang="en-US" sz="2000" b="1" dirty="0" smtClean="0">
                <a:latin typeface="Calibri" pitchFamily="34" charset="0"/>
              </a:rPr>
              <a:t>Tourism</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0" u="none" strike="noStrike" kern="1200" cap="none" spc="0" baseline="0" dirty="0">
              <a:solidFill>
                <a:srgbClr val="000000"/>
              </a:solidFill>
              <a:uFillTx/>
              <a:latin typeface="Calibri" pitchFamily="34" charset="0"/>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1200" cap="none" spc="0" baseline="0" dirty="0">
              <a:solidFill>
                <a:srgbClr val="000000"/>
              </a:solidFill>
              <a:uFillTx/>
              <a:latin typeface="Calibri"/>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0" u="none" strike="noStrike" kern="1200" cap="none" spc="0" baseline="0" dirty="0">
              <a:solidFill>
                <a:srgbClr val="000000"/>
              </a:solidFill>
              <a:uFillTx/>
              <a:latin typeface="Calibri"/>
              <a:ea typeface=""/>
              <a:cs typeface=""/>
            </a:endParaRPr>
          </a:p>
        </p:txBody>
      </p:sp>
      <p:pic>
        <p:nvPicPr>
          <p:cNvPr id="16" name="Image 15" descr="Countless forest elephants living in Congo have been killed by poachers over the years">
            <a:hlinkClick r:id="rId4"/>
          </p:cNvPr>
          <p:cNvPicPr>
            <a:picLocks noChangeAspect="1"/>
          </p:cNvPicPr>
          <p:nvPr/>
        </p:nvPicPr>
        <p:blipFill>
          <a:blip r:embed="rId5" cstate="print"/>
          <a:srcRect/>
          <a:stretch>
            <a:fillRect/>
          </a:stretch>
        </p:blipFill>
        <p:spPr>
          <a:xfrm>
            <a:off x="4943342" y="1268764"/>
            <a:ext cx="4025646" cy="2376260"/>
          </a:xfrm>
          <a:prstGeom prst="rect">
            <a:avLst/>
          </a:prstGeom>
          <a:noFill/>
          <a:ln>
            <a:noFill/>
          </a:ln>
        </p:spPr>
      </p:pic>
      <p:pic>
        <p:nvPicPr>
          <p:cNvPr id="20" name="Image 19" descr="https://encrypted-tbn1.gstatic.com/images?q=tbn:ANd9GcTUa3yCJbBx4tf3_LLn46XlcpRIrvqhjeu1St8DYzG0usJ_kxj4B3Rmv5SoeQ">
            <a:hlinkClick r:id="rId6"/>
          </p:cNvPr>
          <p:cNvPicPr>
            <a:picLocks noChangeAspect="1"/>
          </p:cNvPicPr>
          <p:nvPr/>
        </p:nvPicPr>
        <p:blipFill>
          <a:blip r:embed="rId7" cstate="print"/>
          <a:srcRect/>
          <a:stretch>
            <a:fillRect/>
          </a:stretch>
        </p:blipFill>
        <p:spPr>
          <a:xfrm>
            <a:off x="4943342" y="3812256"/>
            <a:ext cx="4025646" cy="2713088"/>
          </a:xfrm>
          <a:prstGeom prst="rect">
            <a:avLst/>
          </a:prstGeom>
          <a:noFill/>
          <a:ln>
            <a:noFill/>
          </a:ln>
        </p:spPr>
      </p:pic>
    </p:spTree>
    <p:extLst>
      <p:ext uri="{BB962C8B-B14F-4D97-AF65-F5344CB8AC3E}">
        <p14:creationId xmlns="" xmlns:p14="http://schemas.microsoft.com/office/powerpoint/2010/main" val="165362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endParaRPr lang="fr-FR"/>
          </a:p>
        </p:txBody>
      </p:sp>
      <p:pic>
        <p:nvPicPr>
          <p:cNvPr id="4"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5"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6" name="ZoneTexte 1"/>
          <p:cNvSpPr txBox="1"/>
          <p:nvPr/>
        </p:nvSpPr>
        <p:spPr>
          <a:xfrm>
            <a:off x="1259632" y="188640"/>
            <a:ext cx="6677790" cy="523219"/>
          </a:xfrm>
          <a:prstGeom prst="rect">
            <a:avLst/>
          </a:prstGeom>
          <a:solidFill>
            <a:srgbClr val="88A1AD"/>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ctr" defTabSz="914400" rtl="0" fontAlgn="auto" hangingPunct="1">
              <a:lnSpc>
                <a:spcPct val="1000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fr-FR" sz="2800" b="1" i="0" u="none" strike="noStrike" kern="1200" cap="none" spc="0" baseline="0" dirty="0" smtClean="0">
                <a:solidFill>
                  <a:srgbClr val="000000"/>
                </a:solidFill>
                <a:uFillTx/>
                <a:latin typeface="Calibri"/>
                <a:ea typeface=""/>
                <a:cs typeface=""/>
              </a:rPr>
              <a:t>OPPORTUNITIES OF INVESTMENTS</a:t>
            </a:r>
            <a:endParaRPr lang="fr-FR" sz="2800" b="1" i="0" u="none" strike="noStrike" kern="1200" cap="none" spc="0" baseline="0" dirty="0">
              <a:solidFill>
                <a:srgbClr val="000000"/>
              </a:solidFill>
              <a:uFillTx/>
              <a:latin typeface="Calibri"/>
              <a:ea typeface=""/>
              <a:cs typeface=""/>
            </a:endParaRPr>
          </a:p>
        </p:txBody>
      </p:sp>
      <p:sp>
        <p:nvSpPr>
          <p:cNvPr id="7" name="ZoneTexte 7"/>
          <p:cNvSpPr txBox="1"/>
          <p:nvPr/>
        </p:nvSpPr>
        <p:spPr>
          <a:xfrm>
            <a:off x="624681" y="940654"/>
            <a:ext cx="8129628" cy="400114"/>
          </a:xfrm>
          <a:prstGeom prst="rect">
            <a:avLst/>
          </a:prstGeom>
          <a:solidFill>
            <a:schemeClr val="accent2">
              <a:lumMod val="60000"/>
              <a:lumOff val="40000"/>
            </a:schemeClr>
          </a:solidFill>
          <a:ln w="9528">
            <a:solidFill>
              <a:srgbClr val="E46C0A"/>
            </a:solidFill>
            <a:prstDash val="solid"/>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0" cap="none" spc="0" baseline="0" dirty="0" smtClean="0">
                <a:solidFill>
                  <a:srgbClr val="000000"/>
                </a:solidFill>
                <a:uFillTx/>
                <a:latin typeface="Georgia"/>
                <a:ea typeface=""/>
                <a:cs typeface=""/>
              </a:rPr>
              <a:t>CLUSTER  INDUSTRY OF TOURISM</a:t>
            </a:r>
            <a:endParaRPr lang="fr-FR" sz="2000" b="1" i="0" u="none" strike="noStrike" kern="1200" cap="none" spc="0" baseline="0" dirty="0">
              <a:solidFill>
                <a:srgbClr val="000000"/>
              </a:solidFill>
              <a:uFillTx/>
              <a:latin typeface="Calibri" pitchFamily="34"/>
              <a:ea typeface=""/>
              <a:cs typeface=""/>
            </a:endParaRPr>
          </a:p>
        </p:txBody>
      </p:sp>
      <p:pic>
        <p:nvPicPr>
          <p:cNvPr id="8" name="Picture 2"/>
          <p:cNvPicPr>
            <a:picLocks noChangeAspect="1"/>
          </p:cNvPicPr>
          <p:nvPr/>
        </p:nvPicPr>
        <p:blipFill>
          <a:blip r:embed="rId4" cstate="print"/>
          <a:srcRect/>
          <a:stretch>
            <a:fillRect/>
          </a:stretch>
        </p:blipFill>
        <p:spPr>
          <a:xfrm>
            <a:off x="35497" y="1372142"/>
            <a:ext cx="6264691" cy="5225210"/>
          </a:xfrm>
          <a:prstGeom prst="rect">
            <a:avLst/>
          </a:prstGeom>
          <a:noFill/>
          <a:ln>
            <a:noFill/>
          </a:ln>
        </p:spPr>
      </p:pic>
      <p:pic>
        <p:nvPicPr>
          <p:cNvPr id="9" name="Image 8" descr="Photograph:Elephants wade across a stream in the Democratic Republic of the Congo."/>
          <p:cNvPicPr>
            <a:picLocks noChangeAspect="1"/>
          </p:cNvPicPr>
          <p:nvPr/>
        </p:nvPicPr>
        <p:blipFill>
          <a:blip r:embed="rId5" cstate="print"/>
          <a:srcRect/>
          <a:stretch>
            <a:fillRect/>
          </a:stretch>
        </p:blipFill>
        <p:spPr>
          <a:xfrm>
            <a:off x="6271549" y="1497479"/>
            <a:ext cx="2836953" cy="509987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12" name="ZoneTexte 1"/>
          <p:cNvSpPr txBox="1"/>
          <p:nvPr/>
        </p:nvSpPr>
        <p:spPr>
          <a:xfrm>
            <a:off x="1259632" y="188640"/>
            <a:ext cx="6677790" cy="523219"/>
          </a:xfrm>
          <a:prstGeom prst="rect">
            <a:avLst/>
          </a:prstGeom>
          <a:solidFill>
            <a:srgbClr val="88A1AD"/>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ctr" defTabSz="914400" rtl="0" fontAlgn="auto" hangingPunct="1">
              <a:lnSpc>
                <a:spcPct val="1000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fr-FR" sz="2800" b="1" i="0" u="none" strike="noStrike" kern="1200" cap="none" spc="0" baseline="0" dirty="0" smtClean="0">
                <a:solidFill>
                  <a:srgbClr val="000000"/>
                </a:solidFill>
                <a:uFillTx/>
                <a:latin typeface="Calibri"/>
                <a:ea typeface=""/>
                <a:cs typeface=""/>
              </a:rPr>
              <a:t>OPPORTUNITIES OF INVESTMENTS</a:t>
            </a:r>
            <a:endParaRPr lang="fr-FR" sz="2800" b="1" i="0" u="none" strike="noStrike" kern="1200" cap="none" spc="0" baseline="0" dirty="0">
              <a:solidFill>
                <a:srgbClr val="000000"/>
              </a:solidFill>
              <a:uFillTx/>
              <a:latin typeface="Calibri"/>
              <a:ea typeface=""/>
              <a:cs typeface=""/>
            </a:endParaRPr>
          </a:p>
        </p:txBody>
      </p:sp>
      <p:sp>
        <p:nvSpPr>
          <p:cNvPr id="11" name="ZoneTexte 7"/>
          <p:cNvSpPr txBox="1"/>
          <p:nvPr/>
        </p:nvSpPr>
        <p:spPr>
          <a:xfrm>
            <a:off x="632582" y="908720"/>
            <a:ext cx="8129628" cy="400114"/>
          </a:xfrm>
          <a:prstGeom prst="rect">
            <a:avLst/>
          </a:prstGeom>
          <a:solidFill>
            <a:schemeClr val="accent2">
              <a:lumMod val="60000"/>
              <a:lumOff val="40000"/>
            </a:schemeClr>
          </a:solidFill>
          <a:ln w="9528">
            <a:solidFill>
              <a:srgbClr val="E46C0A"/>
            </a:solidFill>
            <a:prstDash val="solid"/>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0" cap="none" spc="0" baseline="0" dirty="0" smtClean="0">
                <a:solidFill>
                  <a:srgbClr val="000000"/>
                </a:solidFill>
                <a:uFillTx/>
                <a:latin typeface="Georgia"/>
                <a:ea typeface=""/>
                <a:cs typeface=""/>
              </a:rPr>
              <a:t>OTHERS SECTORS</a:t>
            </a:r>
            <a:endParaRPr lang="fr-FR" sz="2000" b="1" i="0" u="none" strike="noStrike" kern="1200" cap="none" spc="0" baseline="0" dirty="0">
              <a:solidFill>
                <a:srgbClr val="000000"/>
              </a:solidFill>
              <a:uFillTx/>
              <a:latin typeface="Calibri" pitchFamily="34"/>
              <a:ea typeface=""/>
              <a:cs typeface=""/>
            </a:endParaRPr>
          </a:p>
        </p:txBody>
      </p:sp>
      <p:sp>
        <p:nvSpPr>
          <p:cNvPr id="14" name="Rectangle à coins arrondis 6"/>
          <p:cNvSpPr/>
          <p:nvPr/>
        </p:nvSpPr>
        <p:spPr>
          <a:xfrm>
            <a:off x="99606" y="1340765"/>
            <a:ext cx="8864882" cy="525658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2">
              <a:lumMod val="60000"/>
              <a:lumOff val="40000"/>
            </a:schemeClr>
          </a:solidFill>
          <a:ln>
            <a:noFill/>
            <a:prstDash val="solid"/>
          </a:ln>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buFont typeface="Wingdings" pitchFamily="2" charset="2"/>
              <a:buChar char="Ø"/>
              <a:defRPr sz="1800" b="0" i="0" u="none" strike="noStrike" kern="0" cap="none" spc="0" baseline="0">
                <a:solidFill>
                  <a:srgbClr val="000000"/>
                </a:solidFill>
                <a:uFillTx/>
              </a:defRPr>
            </a:pPr>
            <a:r>
              <a:rPr lang="en-US" sz="2400" b="1" dirty="0" smtClean="0">
                <a:solidFill>
                  <a:srgbClr val="FF0000"/>
                </a:solidFill>
                <a:latin typeface="Calibri" pitchFamily="34" charset="0"/>
              </a:rPr>
              <a:t>Other activities are also potential generators of jobs, including: </a:t>
            </a:r>
            <a:br>
              <a:rPr lang="en-US" sz="2400" b="1" dirty="0" smtClean="0">
                <a:solidFill>
                  <a:srgbClr val="FF0000"/>
                </a:solidFill>
                <a:latin typeface="Calibri" pitchFamily="34" charset="0"/>
              </a:rPr>
            </a:br>
            <a:r>
              <a:rPr lang="en-US" sz="2400" b="1" dirty="0" smtClean="0">
                <a:solidFill>
                  <a:srgbClr val="FF0000"/>
                </a:solidFill>
                <a:latin typeface="Calibri" pitchFamily="34" charset="0"/>
              </a:rPr>
              <a:t/>
            </a:r>
            <a:br>
              <a:rPr lang="en-US" sz="2400" b="1" dirty="0" smtClean="0">
                <a:solidFill>
                  <a:srgbClr val="FF0000"/>
                </a:solidFill>
                <a:latin typeface="Calibri" pitchFamily="34" charset="0"/>
              </a:rPr>
            </a:br>
            <a:r>
              <a:rPr lang="en-US" sz="2400" b="1" dirty="0" smtClean="0">
                <a:solidFill>
                  <a:srgbClr val="FF0000"/>
                </a:solidFill>
                <a:latin typeface="Calibri" pitchFamily="34" charset="0"/>
              </a:rPr>
              <a:t>- Transport </a:t>
            </a:r>
            <a:r>
              <a:rPr lang="en-US" sz="2400" b="1" dirty="0" smtClean="0">
                <a:solidFill>
                  <a:srgbClr val="FF0000"/>
                </a:solidFill>
                <a:latin typeface="Calibri" pitchFamily="34" charset="0"/>
              </a:rPr>
              <a:t>(land that allowed the unification of the country). </a:t>
            </a:r>
            <a:br>
              <a:rPr lang="en-US" sz="2400" b="1" dirty="0" smtClean="0">
                <a:solidFill>
                  <a:srgbClr val="FF0000"/>
                </a:solidFill>
                <a:latin typeface="Calibri" pitchFamily="34" charset="0"/>
              </a:rPr>
            </a:br>
            <a:r>
              <a:rPr lang="en-US" sz="2400" b="1" dirty="0" smtClean="0">
                <a:solidFill>
                  <a:srgbClr val="FF0000"/>
                </a:solidFill>
                <a:latin typeface="Calibri" pitchFamily="34" charset="0"/>
              </a:rPr>
              <a:t/>
            </a:r>
            <a:br>
              <a:rPr lang="en-US" sz="2400" b="1" dirty="0" smtClean="0">
                <a:solidFill>
                  <a:srgbClr val="FF0000"/>
                </a:solidFill>
                <a:latin typeface="Calibri" pitchFamily="34" charset="0"/>
              </a:rPr>
            </a:br>
            <a:r>
              <a:rPr lang="en-US" sz="2400" b="1" dirty="0" smtClean="0">
                <a:solidFill>
                  <a:srgbClr val="FF0000"/>
                </a:solidFill>
                <a:latin typeface="Calibri" pitchFamily="34" charset="0"/>
              </a:rPr>
              <a:t>- The </a:t>
            </a:r>
            <a:r>
              <a:rPr lang="en-US" sz="2400" b="1" dirty="0" smtClean="0">
                <a:solidFill>
                  <a:srgbClr val="FF0000"/>
                </a:solidFill>
                <a:latin typeface="Calibri" pitchFamily="34" charset="0"/>
              </a:rPr>
              <a:t>Information Technology and Communication (ICT). The digital divide will soon be a memory with the program of national broadband coverage (broadband). </a:t>
            </a:r>
            <a:br>
              <a:rPr lang="en-US" sz="2400" b="1" dirty="0" smtClean="0">
                <a:solidFill>
                  <a:srgbClr val="FF0000"/>
                </a:solidFill>
                <a:latin typeface="Calibri" pitchFamily="34" charset="0"/>
              </a:rPr>
            </a:br>
            <a:r>
              <a:rPr lang="en-US" sz="2400" b="1" dirty="0" smtClean="0">
                <a:solidFill>
                  <a:srgbClr val="FF0000"/>
                </a:solidFill>
                <a:latin typeface="Calibri" pitchFamily="34" charset="0"/>
              </a:rPr>
              <a:t/>
            </a:r>
            <a:br>
              <a:rPr lang="en-US" sz="2400" b="1" dirty="0" smtClean="0">
                <a:solidFill>
                  <a:srgbClr val="FF0000"/>
                </a:solidFill>
                <a:latin typeface="Calibri" pitchFamily="34" charset="0"/>
              </a:rPr>
            </a:br>
            <a:r>
              <a:rPr lang="en-US" sz="2400" b="1" dirty="0" smtClean="0">
                <a:solidFill>
                  <a:srgbClr val="FF0000"/>
                </a:solidFill>
                <a:latin typeface="Calibri" pitchFamily="34" charset="0"/>
              </a:rPr>
              <a:t>- Infrastructures</a:t>
            </a:r>
            <a:endParaRPr lang="fr-FR" sz="2400" b="1" i="0" u="none" strike="noStrike" kern="1200" cap="none" spc="0" baseline="0" dirty="0">
              <a:solidFill>
                <a:srgbClr val="FF0000"/>
              </a:solidFill>
              <a:uFillTx/>
              <a:latin typeface="Calibri" pitchFamily="34" charset="0"/>
              <a:ea typeface=""/>
              <a:cs typeface=""/>
            </a:endParaRPr>
          </a:p>
        </p:txBody>
      </p:sp>
    </p:spTree>
    <p:extLst>
      <p:ext uri="{BB962C8B-B14F-4D97-AF65-F5344CB8AC3E}">
        <p14:creationId xmlns:p14="http://schemas.microsoft.com/office/powerpoint/2010/main" xmlns="" val="1653622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23</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12" name="ZoneTexte 1"/>
          <p:cNvSpPr txBox="1"/>
          <p:nvPr/>
        </p:nvSpPr>
        <p:spPr>
          <a:xfrm>
            <a:off x="1259632" y="188640"/>
            <a:ext cx="6677790" cy="523219"/>
          </a:xfrm>
          <a:prstGeom prst="rect">
            <a:avLst/>
          </a:prstGeom>
          <a:solidFill>
            <a:srgbClr val="88A1AD"/>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ctr" defTabSz="914400" rtl="0" fontAlgn="auto" hangingPunct="1">
              <a:lnSpc>
                <a:spcPct val="1000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fr-FR" sz="2800" b="1" i="0" u="none" strike="noStrike" kern="1200" cap="none" spc="0" baseline="0" dirty="0" smtClean="0">
                <a:solidFill>
                  <a:srgbClr val="000000"/>
                </a:solidFill>
                <a:uFillTx/>
                <a:latin typeface="Calibri"/>
                <a:ea typeface=""/>
                <a:cs typeface=""/>
              </a:rPr>
              <a:t>OPPORTUNITIES OF INVESTMENTS</a:t>
            </a:r>
            <a:endParaRPr lang="fr-FR" sz="2800" b="1" i="0" u="none" strike="noStrike" kern="1200" cap="none" spc="0" baseline="0" dirty="0">
              <a:solidFill>
                <a:srgbClr val="000000"/>
              </a:solidFill>
              <a:uFillTx/>
              <a:latin typeface="Calibri"/>
              <a:ea typeface=""/>
              <a:cs typeface=""/>
            </a:endParaRPr>
          </a:p>
        </p:txBody>
      </p:sp>
      <p:sp>
        <p:nvSpPr>
          <p:cNvPr id="14" name="ZoneTexte 7"/>
          <p:cNvSpPr txBox="1"/>
          <p:nvPr/>
        </p:nvSpPr>
        <p:spPr>
          <a:xfrm>
            <a:off x="683568" y="836712"/>
            <a:ext cx="8129628" cy="400114"/>
          </a:xfrm>
          <a:prstGeom prst="rect">
            <a:avLst/>
          </a:prstGeom>
          <a:solidFill>
            <a:schemeClr val="accent2">
              <a:lumMod val="60000"/>
              <a:lumOff val="40000"/>
            </a:schemeClr>
          </a:solidFill>
          <a:ln w="9528">
            <a:solidFill>
              <a:srgbClr val="E46C0A"/>
            </a:solidFill>
            <a:prstDash val="solid"/>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0" cap="none" spc="0" baseline="0" dirty="0" smtClean="0">
                <a:solidFill>
                  <a:srgbClr val="000000"/>
                </a:solidFill>
                <a:uFillTx/>
                <a:latin typeface="Georgia"/>
                <a:ea typeface=""/>
                <a:cs typeface=""/>
              </a:rPr>
              <a:t>INDUSTRIAL AREA OF</a:t>
            </a:r>
            <a:r>
              <a:rPr lang="fr-FR" sz="2000" b="1" i="0" u="none" strike="noStrike" kern="0" cap="none" spc="0" dirty="0" smtClean="0">
                <a:solidFill>
                  <a:srgbClr val="000000"/>
                </a:solidFill>
                <a:uFillTx/>
                <a:latin typeface="Georgia"/>
                <a:ea typeface=""/>
                <a:cs typeface=""/>
              </a:rPr>
              <a:t> </a:t>
            </a:r>
            <a:r>
              <a:rPr lang="fr-FR" sz="2000" b="1" i="0" u="none" strike="noStrike" kern="0" cap="none" spc="0" dirty="0" smtClean="0">
                <a:solidFill>
                  <a:srgbClr val="000000"/>
                </a:solidFill>
                <a:uFillTx/>
                <a:latin typeface="Georgia"/>
                <a:ea typeface=""/>
                <a:cs typeface=""/>
              </a:rPr>
              <a:t>MALOUKOU</a:t>
            </a:r>
            <a:endParaRPr lang="fr-FR" sz="2000" b="1" i="0" u="none" strike="noStrike" kern="1200" cap="none" spc="0" baseline="0" dirty="0">
              <a:solidFill>
                <a:srgbClr val="000000"/>
              </a:solidFill>
              <a:uFillTx/>
              <a:latin typeface="Calibri" pitchFamily="34"/>
              <a:ea typeface=""/>
              <a:cs typeface=""/>
            </a:endParaRPr>
          </a:p>
        </p:txBody>
      </p:sp>
      <p:sp>
        <p:nvSpPr>
          <p:cNvPr id="15" name="Rectangle à coins arrondis 6"/>
          <p:cNvSpPr/>
          <p:nvPr/>
        </p:nvSpPr>
        <p:spPr>
          <a:xfrm>
            <a:off x="175011" y="1556789"/>
            <a:ext cx="4480294" cy="51125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2">
              <a:lumMod val="60000"/>
              <a:lumOff val="40000"/>
            </a:schemeClr>
          </a:solidFill>
          <a:ln>
            <a:noFill/>
            <a:prstDash val="solid"/>
          </a:ln>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SzPct val="100000"/>
              <a:defRPr sz="1800" b="0" i="0" u="none" strike="noStrike" kern="0" cap="none" spc="0" baseline="0">
                <a:solidFill>
                  <a:srgbClr val="000000"/>
                </a:solidFill>
                <a:uFillTx/>
              </a:defRPr>
            </a:pPr>
            <a:r>
              <a:rPr lang="en-US" sz="2000" b="1" dirty="0" smtClean="0">
                <a:latin typeface="Calibri" pitchFamily="34" charset="0"/>
              </a:rPr>
              <a:t>The Congolese Government has </a:t>
            </a:r>
            <a:endParaRPr lang="en-US" sz="2000" b="1" dirty="0" smtClean="0">
              <a:latin typeface="Calibri" pitchFamily="34" charset="0"/>
            </a:endParaRPr>
          </a:p>
          <a:p>
            <a:pPr marL="342900" lvl="0" indent="-342900">
              <a:buSzPct val="100000"/>
              <a:defRPr sz="1800" b="0" i="0" u="none" strike="noStrike" kern="0" cap="none" spc="0" baseline="0">
                <a:solidFill>
                  <a:srgbClr val="000000"/>
                </a:solidFill>
                <a:uFillTx/>
              </a:defRPr>
            </a:pPr>
            <a:r>
              <a:rPr lang="en-US" sz="2000" b="1" dirty="0" smtClean="0">
                <a:latin typeface="Calibri" pitchFamily="34" charset="0"/>
              </a:rPr>
              <a:t>Created the first </a:t>
            </a:r>
            <a:r>
              <a:rPr lang="en-US" sz="2000" b="1" dirty="0" smtClean="0">
                <a:latin typeface="Calibri" pitchFamily="34" charset="0"/>
              </a:rPr>
              <a:t>industrial </a:t>
            </a:r>
            <a:r>
              <a:rPr lang="en-US" sz="2000" b="1" dirty="0" smtClean="0">
                <a:latin typeface="Calibri" pitchFamily="34" charset="0"/>
              </a:rPr>
              <a:t>zone </a:t>
            </a:r>
          </a:p>
          <a:p>
            <a:pPr marL="342900" lvl="0" indent="-342900">
              <a:buSzPct val="100000"/>
              <a:defRPr sz="1800" b="0" i="0" u="none" strike="noStrike" kern="0" cap="none" spc="0" baseline="0">
                <a:solidFill>
                  <a:srgbClr val="000000"/>
                </a:solidFill>
                <a:uFillTx/>
              </a:defRPr>
            </a:pPr>
            <a:r>
              <a:rPr lang="en-US" sz="2000" b="1" dirty="0" smtClean="0">
                <a:latin typeface="Calibri" pitchFamily="34" charset="0"/>
              </a:rPr>
              <a:t>about  80 </a:t>
            </a:r>
            <a:r>
              <a:rPr lang="en-US" sz="2000" b="1" dirty="0" smtClean="0">
                <a:latin typeface="Calibri" pitchFamily="34" charset="0"/>
              </a:rPr>
              <a:t>km from Brazzaville. </a:t>
            </a:r>
            <a:r>
              <a:rPr lang="en-US" sz="2000" b="1" dirty="0" smtClean="0">
                <a:latin typeface="Calibri" pitchFamily="34" charset="0"/>
              </a:rPr>
              <a:t>This </a:t>
            </a:r>
          </a:p>
          <a:p>
            <a:pPr marL="342900" lvl="0" indent="-342900">
              <a:buSzPct val="100000"/>
              <a:defRPr sz="1800" b="0" i="0" u="none" strike="noStrike" kern="0" cap="none" spc="0" baseline="0">
                <a:solidFill>
                  <a:srgbClr val="000000"/>
                </a:solidFill>
                <a:uFillTx/>
              </a:defRPr>
            </a:pPr>
            <a:r>
              <a:rPr lang="en-US" sz="2000" b="1" dirty="0" smtClean="0">
                <a:latin typeface="Calibri" pitchFamily="34" charset="0"/>
              </a:rPr>
              <a:t>Include area </a:t>
            </a:r>
            <a:r>
              <a:rPr lang="en-US" sz="2000" b="1" dirty="0" smtClean="0">
                <a:latin typeface="Calibri" pitchFamily="34" charset="0"/>
              </a:rPr>
              <a:t>near a </a:t>
            </a:r>
            <a:r>
              <a:rPr lang="en-US" sz="2000" b="1" dirty="0" smtClean="0">
                <a:latin typeface="Calibri" pitchFamily="34" charset="0"/>
              </a:rPr>
              <a:t>twenty </a:t>
            </a:r>
          </a:p>
          <a:p>
            <a:pPr marL="342900" lvl="0" indent="-342900">
              <a:buSzPct val="100000"/>
              <a:defRPr sz="1800" b="0" i="0" u="none" strike="noStrike" kern="0" cap="none" spc="0" baseline="0">
                <a:solidFill>
                  <a:srgbClr val="000000"/>
                </a:solidFill>
                <a:uFillTx/>
              </a:defRPr>
            </a:pPr>
            <a:r>
              <a:rPr lang="en-US" sz="2000" b="1" dirty="0" smtClean="0">
                <a:latin typeface="Calibri" pitchFamily="34" charset="0"/>
              </a:rPr>
              <a:t>industries </a:t>
            </a:r>
            <a:r>
              <a:rPr lang="en-US" sz="2000" b="1" dirty="0" smtClean="0">
                <a:latin typeface="Calibri" pitchFamily="34" charset="0"/>
              </a:rPr>
              <a:t>for </a:t>
            </a:r>
            <a:r>
              <a:rPr lang="en-US" sz="2000" b="1" dirty="0" smtClean="0">
                <a:latin typeface="Calibri" pitchFamily="34" charset="0"/>
              </a:rPr>
              <a:t> most </a:t>
            </a:r>
            <a:r>
              <a:rPr lang="en-US" sz="2000" b="1" dirty="0" smtClean="0">
                <a:latin typeface="Calibri" pitchFamily="34" charset="0"/>
              </a:rPr>
              <a:t>specialized in </a:t>
            </a:r>
            <a:endParaRPr lang="en-US" sz="2000" b="1" dirty="0" smtClean="0">
              <a:latin typeface="Calibri" pitchFamily="34" charset="0"/>
            </a:endParaRPr>
          </a:p>
          <a:p>
            <a:pPr marL="342900" lvl="0" indent="-342900">
              <a:buSzPct val="100000"/>
              <a:defRPr sz="1800" b="0" i="0" u="none" strike="noStrike" kern="0" cap="none" spc="0" baseline="0">
                <a:solidFill>
                  <a:srgbClr val="000000"/>
                </a:solidFill>
                <a:uFillTx/>
              </a:defRPr>
            </a:pPr>
            <a:r>
              <a:rPr lang="en-US" sz="2000" b="1" dirty="0" smtClean="0">
                <a:latin typeface="Calibri" pitchFamily="34" charset="0"/>
              </a:rPr>
              <a:t>Building materials </a:t>
            </a:r>
            <a:r>
              <a:rPr lang="en-US" sz="2000" b="1" dirty="0" smtClean="0">
                <a:latin typeface="Calibri" pitchFamily="34" charset="0"/>
              </a:rPr>
              <a:t>(sheets, </a:t>
            </a:r>
            <a:r>
              <a:rPr lang="en-US" sz="2000" b="1" dirty="0" smtClean="0">
                <a:latin typeface="Calibri" pitchFamily="34" charset="0"/>
              </a:rPr>
              <a:t>tanks</a:t>
            </a:r>
            <a:r>
              <a:rPr lang="en-US" sz="2000" b="1" dirty="0" smtClean="0">
                <a:latin typeface="Calibri" pitchFamily="34" charset="0"/>
              </a:rPr>
              <a:t>, </a:t>
            </a:r>
            <a:endParaRPr lang="en-US" sz="2000" b="1" dirty="0" smtClean="0">
              <a:latin typeface="Calibri" pitchFamily="34" charset="0"/>
            </a:endParaRPr>
          </a:p>
          <a:p>
            <a:pPr marL="342900" lvl="0" indent="-342900">
              <a:buSzPct val="100000"/>
              <a:defRPr sz="1800" b="0" i="0" u="none" strike="noStrike" kern="0" cap="none" spc="0" baseline="0">
                <a:solidFill>
                  <a:srgbClr val="000000"/>
                </a:solidFill>
                <a:uFillTx/>
              </a:defRPr>
            </a:pPr>
            <a:r>
              <a:rPr lang="en-US" sz="2000" b="1" dirty="0" smtClean="0">
                <a:latin typeface="Calibri" pitchFamily="34" charset="0"/>
              </a:rPr>
              <a:t>PVC </a:t>
            </a:r>
            <a:r>
              <a:rPr lang="en-US" sz="2000" b="1" dirty="0" smtClean="0">
                <a:latin typeface="Calibri" pitchFamily="34" charset="0"/>
              </a:rPr>
              <a:t>pipe, etc.. </a:t>
            </a:r>
            <a:br>
              <a:rPr lang="en-US" sz="2000" b="1" dirty="0" smtClean="0">
                <a:latin typeface="Calibri" pitchFamily="34" charset="0"/>
              </a:rPr>
            </a:br>
            <a:r>
              <a:rPr lang="en-US" sz="2000" b="1" dirty="0" smtClean="0">
                <a:latin typeface="Calibri" pitchFamily="34" charset="0"/>
              </a:rPr>
              <a:t/>
            </a:r>
            <a:br>
              <a:rPr lang="en-US" sz="2000" b="1" dirty="0" smtClean="0">
                <a:latin typeface="Calibri" pitchFamily="34" charset="0"/>
              </a:rPr>
            </a:br>
            <a:r>
              <a:rPr lang="en-US" sz="2000" b="1" dirty="0" smtClean="0">
                <a:latin typeface="Calibri" pitchFamily="34" charset="0"/>
              </a:rPr>
              <a:t>Business </a:t>
            </a:r>
            <a:r>
              <a:rPr lang="en-US" sz="2000" b="1" dirty="0" smtClean="0">
                <a:latin typeface="Calibri" pitchFamily="34" charset="0"/>
              </a:rPr>
              <a:t>Opportunities</a:t>
            </a:r>
          </a:p>
          <a:p>
            <a:pPr marL="342900" lvl="0" indent="-342900">
              <a:buSzPct val="100000"/>
              <a:buFont typeface="Arial" pitchFamily="34" charset="0"/>
              <a:buChar char="•"/>
              <a:defRPr sz="1800" b="0" i="0" u="none" strike="noStrike" kern="0" cap="none" spc="0" baseline="0">
                <a:solidFill>
                  <a:srgbClr val="000000"/>
                </a:solidFill>
                <a:uFillTx/>
              </a:defRPr>
            </a:pPr>
            <a:r>
              <a:rPr lang="en-US" sz="2000" b="1" dirty="0" smtClean="0">
                <a:latin typeface="Calibri" pitchFamily="34" charset="0"/>
              </a:rPr>
              <a:t>Establishment </a:t>
            </a:r>
            <a:r>
              <a:rPr lang="en-US" sz="2000" b="1" dirty="0" smtClean="0">
                <a:latin typeface="Calibri" pitchFamily="34" charset="0"/>
              </a:rPr>
              <a:t>of joint ventures </a:t>
            </a:r>
            <a:br>
              <a:rPr lang="en-US" sz="2000" b="1" dirty="0" smtClean="0">
                <a:latin typeface="Calibri" pitchFamily="34" charset="0"/>
              </a:rPr>
            </a:br>
            <a:r>
              <a:rPr lang="en-US" sz="2000" b="1" dirty="0" smtClean="0">
                <a:latin typeface="Calibri" pitchFamily="34" charset="0"/>
              </a:rPr>
              <a:t>  with </a:t>
            </a:r>
            <a:r>
              <a:rPr lang="en-US" sz="2000" b="1" dirty="0" smtClean="0">
                <a:latin typeface="Calibri" pitchFamily="34" charset="0"/>
              </a:rPr>
              <a:t>private </a:t>
            </a:r>
          </a:p>
          <a:p>
            <a:pPr marL="342900" lvl="0" indent="-342900">
              <a:buSzPct val="100000"/>
              <a:defRPr sz="1800" b="0" i="0" u="none" strike="noStrike" kern="0" cap="none" spc="0" baseline="0">
                <a:solidFill>
                  <a:srgbClr val="000000"/>
                </a:solidFill>
                <a:uFillTx/>
              </a:defRPr>
            </a:pPr>
            <a:endParaRPr lang="en-US" sz="2000" b="1" dirty="0" smtClean="0">
              <a:latin typeface="Calibri" pitchFamily="34" charset="0"/>
            </a:endParaRPr>
          </a:p>
          <a:p>
            <a:pPr marL="342900" lvl="0" indent="-342900">
              <a:buSzPct val="100000"/>
              <a:buFont typeface="Arial" pitchFamily="34" charset="0"/>
              <a:buChar char="•"/>
              <a:defRPr sz="1800" b="0" i="0" u="none" strike="noStrike" kern="0" cap="none" spc="0" baseline="0">
                <a:solidFill>
                  <a:srgbClr val="000000"/>
                </a:solidFill>
                <a:uFillTx/>
              </a:defRPr>
            </a:pPr>
            <a:r>
              <a:rPr lang="en-US" sz="2000" b="1" dirty="0" smtClean="0">
                <a:latin typeface="Calibri" pitchFamily="34" charset="0"/>
              </a:rPr>
              <a:t> </a:t>
            </a:r>
            <a:r>
              <a:rPr lang="en-US" sz="2000" b="1" dirty="0" smtClean="0">
                <a:latin typeface="Calibri" pitchFamily="34" charset="0"/>
              </a:rPr>
              <a:t>management of </a:t>
            </a:r>
            <a:br>
              <a:rPr lang="en-US" sz="2000" b="1" dirty="0" smtClean="0">
                <a:latin typeface="Calibri" pitchFamily="34" charset="0"/>
              </a:rPr>
            </a:br>
            <a:r>
              <a:rPr lang="en-US" sz="2000" b="1" dirty="0" smtClean="0">
                <a:latin typeface="Calibri" pitchFamily="34" charset="0"/>
              </a:rPr>
              <a:t>  these industrial units.</a:t>
            </a:r>
            <a:endParaRPr lang="fr-FR" sz="2000" b="1" i="0" u="none" strike="noStrike" kern="1200" cap="none" spc="0" baseline="0" dirty="0">
              <a:solidFill>
                <a:srgbClr val="000000"/>
              </a:solidFill>
              <a:uFillTx/>
              <a:latin typeface="Calibri" pitchFamily="34" charset="0"/>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1200" cap="none" spc="0" baseline="0" dirty="0">
              <a:solidFill>
                <a:srgbClr val="000000"/>
              </a:solidFill>
              <a:uFillTx/>
              <a:latin typeface="Calibri"/>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1200" cap="none" spc="0" baseline="0" dirty="0">
              <a:solidFill>
                <a:srgbClr val="000000"/>
              </a:solidFill>
              <a:uFillTx/>
              <a:latin typeface="Calibri"/>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0" u="none" strike="noStrike" kern="1200" cap="none" spc="0" baseline="0" dirty="0">
              <a:solidFill>
                <a:srgbClr val="000000"/>
              </a:solidFill>
              <a:uFillTx/>
              <a:latin typeface="Calibri"/>
              <a:ea typeface=""/>
              <a:cs typeface=""/>
            </a:endParaRPr>
          </a:p>
        </p:txBody>
      </p:sp>
      <p:pic>
        <p:nvPicPr>
          <p:cNvPr id="47106" name="Picture 2" descr="C:\Users\OKOUA Sylviana\Documents\Nouveau dossier\DSC_3033.JPG"/>
          <p:cNvPicPr>
            <a:picLocks noChangeAspect="1" noChangeArrowheads="1"/>
          </p:cNvPicPr>
          <p:nvPr/>
        </p:nvPicPr>
        <p:blipFill>
          <a:blip r:embed="rId4" cstate="print"/>
          <a:srcRect/>
          <a:stretch>
            <a:fillRect/>
          </a:stretch>
        </p:blipFill>
        <p:spPr bwMode="auto">
          <a:xfrm>
            <a:off x="4716016" y="1412776"/>
            <a:ext cx="4427984" cy="2808312"/>
          </a:xfrm>
          <a:prstGeom prst="rect">
            <a:avLst/>
          </a:prstGeom>
          <a:noFill/>
        </p:spPr>
      </p:pic>
      <p:pic>
        <p:nvPicPr>
          <p:cNvPr id="47107" name="Picture 3" descr="C:\Users\OKOUA Sylviana\Documents\Nouveau dossier\DSC_3028.JPG"/>
          <p:cNvPicPr>
            <a:picLocks noChangeAspect="1" noChangeArrowheads="1"/>
          </p:cNvPicPr>
          <p:nvPr/>
        </p:nvPicPr>
        <p:blipFill>
          <a:blip r:embed="rId5" cstate="print"/>
          <a:srcRect/>
          <a:stretch>
            <a:fillRect/>
          </a:stretch>
        </p:blipFill>
        <p:spPr bwMode="auto">
          <a:xfrm>
            <a:off x="4716016" y="3861048"/>
            <a:ext cx="4427984" cy="2808312"/>
          </a:xfrm>
          <a:prstGeom prst="rect">
            <a:avLst/>
          </a:prstGeom>
          <a:noFill/>
        </p:spPr>
      </p:pic>
    </p:spTree>
    <p:extLst>
      <p:ext uri="{BB962C8B-B14F-4D97-AF65-F5344CB8AC3E}">
        <p14:creationId xmlns="" xmlns:p14="http://schemas.microsoft.com/office/powerpoint/2010/main" val="1653622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24</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12" name="ZoneTexte 1"/>
          <p:cNvSpPr txBox="1"/>
          <p:nvPr/>
        </p:nvSpPr>
        <p:spPr>
          <a:xfrm>
            <a:off x="1259632" y="44624"/>
            <a:ext cx="6677790" cy="523219"/>
          </a:xfrm>
          <a:prstGeom prst="rect">
            <a:avLst/>
          </a:prstGeom>
          <a:solidFill>
            <a:srgbClr val="88A1AD"/>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ctr" defTabSz="914400" rtl="0" fontAlgn="auto" hangingPunct="1">
              <a:lnSpc>
                <a:spcPct val="1000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fr-FR" sz="2800" b="1" i="0" u="none" strike="noStrike" kern="1200" cap="none" spc="0" baseline="0" dirty="0">
                <a:solidFill>
                  <a:srgbClr val="000000"/>
                </a:solidFill>
                <a:uFillTx/>
                <a:latin typeface="Calibri"/>
                <a:ea typeface=""/>
                <a:cs typeface=""/>
              </a:rPr>
              <a:t>OPPORTUNITES D’INVESTISSEMENTS</a:t>
            </a:r>
          </a:p>
        </p:txBody>
      </p:sp>
      <p:sp>
        <p:nvSpPr>
          <p:cNvPr id="17" name="ZoneTexte 7"/>
          <p:cNvSpPr txBox="1"/>
          <p:nvPr/>
        </p:nvSpPr>
        <p:spPr>
          <a:xfrm>
            <a:off x="626721" y="764704"/>
            <a:ext cx="8129628" cy="707886"/>
          </a:xfrm>
          <a:prstGeom prst="rect">
            <a:avLst/>
          </a:prstGeom>
          <a:solidFill>
            <a:schemeClr val="accent2">
              <a:lumMod val="60000"/>
              <a:lumOff val="40000"/>
            </a:schemeClr>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1800" b="0" i="0" u="none" strike="noStrike" kern="0" cap="none" spc="0" baseline="0">
                <a:solidFill>
                  <a:srgbClr val="000000"/>
                </a:solidFill>
                <a:uFillTx/>
              </a:defRPr>
            </a:pPr>
            <a:r>
              <a:rPr lang="en-US" sz="2000" b="1" dirty="0" smtClean="0">
                <a:latin typeface="Calibri" pitchFamily="34" charset="0"/>
              </a:rPr>
              <a:t>IMPROVING COMPETITIVENESS </a:t>
            </a:r>
            <a:br>
              <a:rPr lang="en-US" sz="2000" b="1" dirty="0" smtClean="0">
                <a:latin typeface="Calibri" pitchFamily="34" charset="0"/>
              </a:rPr>
            </a:br>
            <a:r>
              <a:rPr lang="en-US" sz="2000" b="1" dirty="0" smtClean="0">
                <a:latin typeface="Calibri" pitchFamily="34" charset="0"/>
              </a:rPr>
              <a:t>AND ATTRACTIVE COUNTRY</a:t>
            </a:r>
            <a:endParaRPr lang="fr-FR" sz="2000" b="1" i="0" u="none" strike="noStrike" kern="1200" cap="none" spc="0" baseline="0" dirty="0">
              <a:solidFill>
                <a:srgbClr val="000000"/>
              </a:solidFill>
              <a:uFillTx/>
              <a:latin typeface="Calibri" pitchFamily="34" charset="0"/>
              <a:ea typeface=""/>
              <a:cs typeface=""/>
            </a:endParaRPr>
          </a:p>
        </p:txBody>
      </p:sp>
      <p:sp>
        <p:nvSpPr>
          <p:cNvPr id="18" name="Rectangle à coins arrondis 6"/>
          <p:cNvSpPr/>
          <p:nvPr/>
        </p:nvSpPr>
        <p:spPr>
          <a:xfrm>
            <a:off x="243624" y="1556792"/>
            <a:ext cx="8656752" cy="530120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accent2">
              <a:lumMod val="60000"/>
              <a:lumOff val="40000"/>
            </a:schemeClr>
          </a:solidFill>
          <a:ln>
            <a:noFill/>
            <a:prstDash val="solid"/>
          </a:ln>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sz="1800" b="0" i="0" u="none" strike="noStrike" kern="0" cap="none" spc="0" baseline="0">
                <a:solidFill>
                  <a:srgbClr val="000000"/>
                </a:solidFill>
                <a:uFillTx/>
              </a:defRPr>
            </a:pPr>
            <a:r>
              <a:rPr lang="en-US" sz="2200" b="1" dirty="0" smtClean="0">
                <a:latin typeface="Calibri" pitchFamily="34" charset="0"/>
              </a:rPr>
              <a:t>To boost the private sector and attract private investment flows and FDI, reforms have been undertaken, some others are in progress, by way of assistance and support to the sector. They relate in particular to the following aspects</a:t>
            </a:r>
            <a:r>
              <a:rPr lang="en-US" sz="2200" b="1" dirty="0" smtClean="0">
                <a:latin typeface="Calibri" pitchFamily="34" charset="0"/>
              </a:rPr>
              <a:t>:</a:t>
            </a:r>
          </a:p>
          <a:p>
            <a:pPr algn="just">
              <a:defRPr sz="1800" b="0" i="0" u="none" strike="noStrike" kern="0" cap="none" spc="0" baseline="0">
                <a:solidFill>
                  <a:srgbClr val="000000"/>
                </a:solidFill>
                <a:uFillTx/>
              </a:defRPr>
            </a:pPr>
            <a:r>
              <a:rPr lang="en-US" sz="2200" b="1" dirty="0" smtClean="0">
                <a:latin typeface="Calibri" pitchFamily="34" charset="0"/>
              </a:rPr>
              <a:t> - Entrepreneurship </a:t>
            </a:r>
            <a:r>
              <a:rPr lang="en-US" sz="2200" b="1" dirty="0" smtClean="0">
                <a:latin typeface="Calibri" pitchFamily="34" charset="0"/>
              </a:rPr>
              <a:t>(creating single window CFE; introduction of a single tax, the price varies depending on the type of company) </a:t>
            </a:r>
            <a:br>
              <a:rPr lang="en-US" sz="2200" b="1" dirty="0" smtClean="0">
                <a:latin typeface="Calibri" pitchFamily="34" charset="0"/>
              </a:rPr>
            </a:br>
            <a:r>
              <a:rPr lang="en-US" sz="2200" b="1" dirty="0" smtClean="0">
                <a:latin typeface="Calibri" pitchFamily="34" charset="0"/>
              </a:rPr>
              <a:t>- Obtaining </a:t>
            </a:r>
            <a:r>
              <a:rPr lang="en-US" sz="2200" b="1" dirty="0" smtClean="0">
                <a:latin typeface="Calibri" pitchFamily="34" charset="0"/>
              </a:rPr>
              <a:t>building permits, electricity </a:t>
            </a:r>
            <a:r>
              <a:rPr lang="en-US" sz="2200" b="1" dirty="0" smtClean="0">
                <a:latin typeface="Calibri" pitchFamily="34" charset="0"/>
              </a:rPr>
              <a:t>connection</a:t>
            </a:r>
          </a:p>
          <a:p>
            <a:pPr algn="just">
              <a:defRPr sz="1800" b="0" i="0" u="none" strike="noStrike" kern="0" cap="none" spc="0" baseline="0">
                <a:solidFill>
                  <a:srgbClr val="000000"/>
                </a:solidFill>
                <a:uFillTx/>
              </a:defRPr>
            </a:pPr>
            <a:r>
              <a:rPr lang="en-US" sz="2200" b="1" dirty="0" smtClean="0">
                <a:latin typeface="Calibri" pitchFamily="34" charset="0"/>
              </a:rPr>
              <a:t> - Transfer </a:t>
            </a:r>
            <a:r>
              <a:rPr lang="en-US" sz="2200" b="1" dirty="0" smtClean="0">
                <a:latin typeface="Calibri" pitchFamily="34" charset="0"/>
              </a:rPr>
              <a:t>of </a:t>
            </a:r>
            <a:r>
              <a:rPr lang="en-US" sz="2200" b="1" dirty="0" smtClean="0">
                <a:latin typeface="Calibri" pitchFamily="34" charset="0"/>
              </a:rPr>
              <a:t>ownership</a:t>
            </a:r>
          </a:p>
          <a:p>
            <a:pPr algn="just">
              <a:defRPr sz="1800" b="0" i="0" u="none" strike="noStrike" kern="0" cap="none" spc="0" baseline="0">
                <a:solidFill>
                  <a:srgbClr val="000000"/>
                </a:solidFill>
                <a:uFillTx/>
              </a:defRPr>
            </a:pPr>
            <a:r>
              <a:rPr lang="en-US" sz="2200" b="1" dirty="0" smtClean="0">
                <a:latin typeface="Calibri" pitchFamily="34" charset="0"/>
              </a:rPr>
              <a:t> - Payment </a:t>
            </a:r>
            <a:r>
              <a:rPr lang="en-US" sz="2200" b="1" dirty="0" smtClean="0">
                <a:latin typeface="Calibri" pitchFamily="34" charset="0"/>
              </a:rPr>
              <a:t>of taxes (abolition of all taxes and non statutory taxes) </a:t>
            </a:r>
            <a:br>
              <a:rPr lang="en-US" sz="2200" b="1" dirty="0" smtClean="0">
                <a:latin typeface="Calibri" pitchFamily="34" charset="0"/>
              </a:rPr>
            </a:br>
            <a:r>
              <a:rPr lang="en-US" sz="2200" b="1" dirty="0" smtClean="0">
                <a:latin typeface="Calibri" pitchFamily="34" charset="0"/>
              </a:rPr>
              <a:t>- Border </a:t>
            </a:r>
            <a:r>
              <a:rPr lang="en-US" sz="2200" b="1" dirty="0" smtClean="0">
                <a:latin typeface="Calibri" pitchFamily="34" charset="0"/>
              </a:rPr>
              <a:t>trade (setting up a maritime stop</a:t>
            </a:r>
            <a:r>
              <a:rPr lang="en-US" sz="2200" b="1" dirty="0" smtClean="0">
                <a:latin typeface="Calibri" pitchFamily="34" charset="0"/>
              </a:rPr>
              <a:t>)</a:t>
            </a:r>
          </a:p>
          <a:p>
            <a:pPr algn="just">
              <a:defRPr sz="1800" b="0" i="0" u="none" strike="noStrike" kern="0" cap="none" spc="0" baseline="0">
                <a:solidFill>
                  <a:srgbClr val="000000"/>
                </a:solidFill>
                <a:uFillTx/>
              </a:defRPr>
            </a:pPr>
            <a:r>
              <a:rPr lang="en-US" sz="2200" b="1" dirty="0" smtClean="0">
                <a:latin typeface="Calibri" pitchFamily="34" charset="0"/>
              </a:rPr>
              <a:t> - Obtaining loans</a:t>
            </a:r>
          </a:p>
          <a:p>
            <a:pPr algn="just">
              <a:defRPr sz="1800" b="0" i="0" u="none" strike="noStrike" kern="0" cap="none" spc="0" baseline="0">
                <a:solidFill>
                  <a:srgbClr val="000000"/>
                </a:solidFill>
                <a:uFillTx/>
              </a:defRPr>
            </a:pPr>
            <a:r>
              <a:rPr lang="en-US" sz="2200" b="1" dirty="0" smtClean="0">
                <a:latin typeface="Calibri" pitchFamily="34" charset="0"/>
              </a:rPr>
              <a:t> - Investor protection</a:t>
            </a:r>
          </a:p>
          <a:p>
            <a:pPr algn="just">
              <a:defRPr sz="1800" b="0" i="0" u="none" strike="noStrike" kern="0" cap="none" spc="0" baseline="0">
                <a:solidFill>
                  <a:srgbClr val="000000"/>
                </a:solidFill>
                <a:uFillTx/>
              </a:defRPr>
            </a:pPr>
            <a:r>
              <a:rPr lang="en-US" sz="2200" b="1" dirty="0" smtClean="0">
                <a:latin typeface="Calibri" pitchFamily="34" charset="0"/>
              </a:rPr>
              <a:t> - Enforcing Contracts</a:t>
            </a:r>
          </a:p>
          <a:p>
            <a:pPr algn="just">
              <a:defRPr sz="1800" b="0" i="0" u="none" strike="noStrike" kern="0" cap="none" spc="0" baseline="0">
                <a:solidFill>
                  <a:srgbClr val="000000"/>
                </a:solidFill>
                <a:uFillTx/>
              </a:defRPr>
            </a:pPr>
            <a:r>
              <a:rPr lang="en-US" sz="2200" b="1" dirty="0" smtClean="0">
                <a:latin typeface="Calibri" pitchFamily="34" charset="0"/>
              </a:rPr>
              <a:t> - Regulation </a:t>
            </a:r>
            <a:r>
              <a:rPr lang="en-US" sz="2200" b="1" dirty="0" smtClean="0">
                <a:latin typeface="Calibri" pitchFamily="34" charset="0"/>
              </a:rPr>
              <a:t>of </a:t>
            </a:r>
            <a:r>
              <a:rPr lang="en-US" sz="2200" b="1" dirty="0" smtClean="0">
                <a:latin typeface="Calibri" pitchFamily="34" charset="0"/>
              </a:rPr>
              <a:t>insolvency</a:t>
            </a:r>
          </a:p>
          <a:p>
            <a:pPr algn="just">
              <a:defRPr sz="1800" b="0" i="0" u="none" strike="noStrike" kern="0" cap="none" spc="0" baseline="0">
                <a:solidFill>
                  <a:srgbClr val="000000"/>
                </a:solidFill>
                <a:uFillTx/>
              </a:defRPr>
            </a:pPr>
            <a:r>
              <a:rPr lang="en-US" sz="2200" b="1" dirty="0" smtClean="0">
                <a:latin typeface="Calibri" pitchFamily="34" charset="0"/>
              </a:rPr>
              <a:t>- Employing </a:t>
            </a:r>
            <a:r>
              <a:rPr lang="en-US" sz="2200" b="1" dirty="0" smtClean="0">
                <a:latin typeface="Calibri" pitchFamily="34" charset="0"/>
              </a:rPr>
              <a:t>Workers</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200" b="1" i="0" u="none" strike="noStrike" kern="1200" cap="none" spc="0" baseline="0" dirty="0">
              <a:solidFill>
                <a:srgbClr val="000000"/>
              </a:solidFill>
              <a:uFillTx/>
              <a:latin typeface="Calibri" pitchFamily="34" charset="0"/>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200" b="1" i="0" u="none" strike="noStrike" kern="1200" cap="none" spc="0" baseline="0" dirty="0">
              <a:solidFill>
                <a:srgbClr val="000000"/>
              </a:solidFill>
              <a:uFillTx/>
              <a:latin typeface="Calibri" pitchFamily="34" charset="0"/>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0" u="none" strike="noStrike" kern="1200" cap="none" spc="0" baseline="0" dirty="0">
              <a:solidFill>
                <a:srgbClr val="000000"/>
              </a:solidFill>
              <a:uFillTx/>
              <a:latin typeface="Calibri"/>
              <a:ea typeface=""/>
              <a:cs typeface=""/>
            </a:endParaRPr>
          </a:p>
        </p:txBody>
      </p:sp>
    </p:spTree>
    <p:extLst>
      <p:ext uri="{BB962C8B-B14F-4D97-AF65-F5344CB8AC3E}">
        <p14:creationId xmlns:p14="http://schemas.microsoft.com/office/powerpoint/2010/main" xmlns="" val="1653622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25</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12" name="ZoneTexte 1"/>
          <p:cNvSpPr txBox="1"/>
          <p:nvPr/>
        </p:nvSpPr>
        <p:spPr>
          <a:xfrm>
            <a:off x="1259632" y="188640"/>
            <a:ext cx="6677790" cy="523219"/>
          </a:xfrm>
          <a:prstGeom prst="rect">
            <a:avLst/>
          </a:prstGeom>
          <a:solidFill>
            <a:srgbClr val="88A1AD"/>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ctr" defTabSz="914400" rtl="0" fontAlgn="auto" hangingPunct="1">
              <a:lnSpc>
                <a:spcPct val="1000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fr-FR" sz="2800" b="1" i="0" u="none" strike="noStrike" kern="1200" cap="none" spc="0" baseline="0" dirty="0" smtClean="0">
                <a:solidFill>
                  <a:srgbClr val="000000"/>
                </a:solidFill>
                <a:uFillTx/>
                <a:latin typeface="Calibri"/>
                <a:ea typeface=""/>
                <a:cs typeface=""/>
              </a:rPr>
              <a:t>OPPORTUNITIES OF INVESTMENTS</a:t>
            </a:r>
            <a:endParaRPr lang="fr-FR" sz="2800" b="1" i="0" u="none" strike="noStrike" kern="1200" cap="none" spc="0" baseline="0" dirty="0">
              <a:solidFill>
                <a:srgbClr val="000000"/>
              </a:solidFill>
              <a:uFillTx/>
              <a:latin typeface="Calibri"/>
              <a:ea typeface=""/>
              <a:cs typeface=""/>
            </a:endParaRPr>
          </a:p>
        </p:txBody>
      </p:sp>
      <p:sp>
        <p:nvSpPr>
          <p:cNvPr id="10" name="ZoneTexte 7"/>
          <p:cNvSpPr txBox="1"/>
          <p:nvPr/>
        </p:nvSpPr>
        <p:spPr>
          <a:xfrm>
            <a:off x="618829" y="796638"/>
            <a:ext cx="8129628" cy="707886"/>
          </a:xfrm>
          <a:prstGeom prst="rect">
            <a:avLst/>
          </a:prstGeom>
          <a:solidFill>
            <a:schemeClr val="accent2">
              <a:lumMod val="60000"/>
              <a:lumOff val="40000"/>
            </a:schemeClr>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1800" b="0" i="0" u="none" strike="noStrike" kern="0" cap="none" spc="0" baseline="0">
                <a:solidFill>
                  <a:srgbClr val="000000"/>
                </a:solidFill>
                <a:uFillTx/>
              </a:defRPr>
            </a:pPr>
            <a:r>
              <a:rPr lang="en-US" sz="2000" b="1" dirty="0" smtClean="0">
                <a:latin typeface="Calibri" pitchFamily="34" charset="0"/>
              </a:rPr>
              <a:t>IMPROVING COMPETITIVENESS </a:t>
            </a:r>
            <a:br>
              <a:rPr lang="en-US" sz="2000" b="1" dirty="0" smtClean="0">
                <a:latin typeface="Calibri" pitchFamily="34" charset="0"/>
              </a:rPr>
            </a:br>
            <a:r>
              <a:rPr lang="en-US" sz="2000" b="1" dirty="0" smtClean="0">
                <a:latin typeface="Calibri" pitchFamily="34" charset="0"/>
              </a:rPr>
              <a:t>AND ATTRACTIVE COUNTRY</a:t>
            </a:r>
            <a:endParaRPr lang="fr-FR" sz="2000" b="1" dirty="0">
              <a:solidFill>
                <a:srgbClr val="000000"/>
              </a:solidFill>
              <a:latin typeface="Calibri" pitchFamily="34" charset="0"/>
              <a:ea typeface=""/>
              <a:cs typeface=""/>
            </a:endParaRPr>
          </a:p>
        </p:txBody>
      </p:sp>
      <p:pic>
        <p:nvPicPr>
          <p:cNvPr id="13" name="Image 12" descr="https://encrypted-tbn1.gstatic.com/images?q=tbn:ANd9GcQMQnCg6EzCDHX-ec-AtXsxdr71dEuU-WZVfsz_HBRnyUKClaC2N5jQRQ">
            <a:hlinkClick r:id="rId4"/>
          </p:cNvPr>
          <p:cNvPicPr>
            <a:picLocks noChangeAspect="1"/>
          </p:cNvPicPr>
          <p:nvPr/>
        </p:nvPicPr>
        <p:blipFill>
          <a:blip r:embed="rId5" cstate="print"/>
          <a:srcRect/>
          <a:stretch>
            <a:fillRect/>
          </a:stretch>
        </p:blipFill>
        <p:spPr>
          <a:xfrm>
            <a:off x="4139952" y="4655316"/>
            <a:ext cx="4896541" cy="2014044"/>
          </a:xfrm>
          <a:prstGeom prst="rect">
            <a:avLst/>
          </a:prstGeom>
          <a:noFill/>
          <a:ln>
            <a:noFill/>
          </a:ln>
        </p:spPr>
      </p:pic>
      <p:pic>
        <p:nvPicPr>
          <p:cNvPr id="14" name="Image 13" descr="https://encrypted-tbn0.gstatic.com/images?q=tbn:ANd9GcRPrivRT-I3Zu4zQcYSsTAajKTFOvq8rr-WwihFdgd--LtxdYJFfCJvDElk">
            <a:hlinkClick r:id="rId6"/>
          </p:cNvPr>
          <p:cNvPicPr>
            <a:picLocks noChangeAspect="1"/>
          </p:cNvPicPr>
          <p:nvPr/>
        </p:nvPicPr>
        <p:blipFill>
          <a:blip r:embed="rId7" cstate="print"/>
          <a:srcRect/>
          <a:stretch>
            <a:fillRect/>
          </a:stretch>
        </p:blipFill>
        <p:spPr>
          <a:xfrm>
            <a:off x="4572000" y="1556792"/>
            <a:ext cx="4392484" cy="1440160"/>
          </a:xfrm>
          <a:prstGeom prst="rect">
            <a:avLst/>
          </a:prstGeom>
          <a:noFill/>
          <a:ln>
            <a:noFill/>
          </a:ln>
        </p:spPr>
      </p:pic>
      <p:pic>
        <p:nvPicPr>
          <p:cNvPr id="15" name="Picture 2" descr="C:\Users\OKOUA Sylviana\Pictures\cérémonie cfco &amp;  décoration\DSC_1207.JPG"/>
          <p:cNvPicPr>
            <a:picLocks noChangeAspect="1"/>
          </p:cNvPicPr>
          <p:nvPr/>
        </p:nvPicPr>
        <p:blipFill>
          <a:blip r:embed="rId8" cstate="print"/>
          <a:srcRect/>
          <a:stretch>
            <a:fillRect/>
          </a:stretch>
        </p:blipFill>
        <p:spPr>
          <a:xfrm>
            <a:off x="4572000" y="2996949"/>
            <a:ext cx="4464493" cy="1584179"/>
          </a:xfrm>
          <a:prstGeom prst="rect">
            <a:avLst/>
          </a:prstGeom>
          <a:noFill/>
          <a:ln>
            <a:noFill/>
          </a:ln>
        </p:spPr>
      </p:pic>
      <p:sp>
        <p:nvSpPr>
          <p:cNvPr id="16" name="ZoneTexte 8"/>
          <p:cNvSpPr txBox="1"/>
          <p:nvPr/>
        </p:nvSpPr>
        <p:spPr>
          <a:xfrm>
            <a:off x="5292080" y="6023469"/>
            <a:ext cx="2717349" cy="307777"/>
          </a:xfrm>
          <a:prstGeom prst="rect">
            <a:avLst/>
          </a:prstGeom>
          <a:noFill/>
          <a:ln>
            <a:noFill/>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rgbClr val="000000"/>
                </a:solidFill>
                <a:uFillTx/>
                <a:latin typeface="Calibri" pitchFamily="34"/>
                <a:ea typeface=""/>
                <a:cs typeface=""/>
              </a:rPr>
              <a:t>BARRAGE  D’IMBOULOU</a:t>
            </a:r>
          </a:p>
        </p:txBody>
      </p:sp>
      <p:sp>
        <p:nvSpPr>
          <p:cNvPr id="19" name="ZoneTexte 10"/>
          <p:cNvSpPr txBox="1"/>
          <p:nvPr/>
        </p:nvSpPr>
        <p:spPr>
          <a:xfrm>
            <a:off x="5330567" y="2684877"/>
            <a:ext cx="2717349" cy="307777"/>
          </a:xfrm>
          <a:prstGeom prst="rect">
            <a:avLst/>
          </a:prstGeom>
          <a:noFill/>
          <a:ln>
            <a:noFill/>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rgbClr val="FFFFFF"/>
                </a:solidFill>
                <a:uFillTx/>
                <a:latin typeface="Calibri" pitchFamily="34"/>
                <a:ea typeface=""/>
                <a:cs typeface=""/>
              </a:rPr>
              <a:t>PORT DE POINTE-NOIRE</a:t>
            </a:r>
          </a:p>
        </p:txBody>
      </p:sp>
      <p:pic>
        <p:nvPicPr>
          <p:cNvPr id="18" name="Picture 4" descr="C:\Users\OKOUA Sylviana\Desktop\FORBES MDIPSP\Japan Metal\DSC_2882 - Copie.JPG"/>
          <p:cNvPicPr>
            <a:picLocks noChangeAspect="1"/>
          </p:cNvPicPr>
          <p:nvPr/>
        </p:nvPicPr>
        <p:blipFill>
          <a:blip r:embed="rId9" cstate="print"/>
          <a:srcRect/>
          <a:stretch>
            <a:fillRect/>
          </a:stretch>
        </p:blipFill>
        <p:spPr>
          <a:xfrm>
            <a:off x="0" y="1484784"/>
            <a:ext cx="4499992" cy="5256584"/>
          </a:xfrm>
          <a:prstGeom prst="rect">
            <a:avLst/>
          </a:prstGeom>
          <a:noFill/>
          <a:ln>
            <a:noFill/>
          </a:ln>
        </p:spPr>
      </p:pic>
    </p:spTree>
    <p:extLst>
      <p:ext uri="{BB962C8B-B14F-4D97-AF65-F5344CB8AC3E}">
        <p14:creationId xmlns:p14="http://schemas.microsoft.com/office/powerpoint/2010/main" xmlns="" val="1653622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26</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pic>
        <p:nvPicPr>
          <p:cNvPr id="17" name="Picture 2" descr="Drapeau Congo Brazzaville"/>
          <p:cNvPicPr>
            <a:picLocks noChangeAspect="1"/>
          </p:cNvPicPr>
          <p:nvPr/>
        </p:nvPicPr>
        <p:blipFill>
          <a:blip r:embed="rId2" cstate="print"/>
          <a:srcRect/>
          <a:stretch>
            <a:fillRect/>
          </a:stretch>
        </p:blipFill>
        <p:spPr>
          <a:xfrm>
            <a:off x="7838457" y="116632"/>
            <a:ext cx="1238253" cy="792088"/>
          </a:xfrm>
          <a:prstGeom prst="rect">
            <a:avLst/>
          </a:prstGeom>
          <a:noFill/>
          <a:ln>
            <a:noFill/>
          </a:ln>
        </p:spPr>
      </p:pic>
      <p:sp>
        <p:nvSpPr>
          <p:cNvPr id="18" name="ZoneTexte 7"/>
          <p:cNvSpPr txBox="1"/>
          <p:nvPr/>
        </p:nvSpPr>
        <p:spPr>
          <a:xfrm>
            <a:off x="1619672" y="404664"/>
            <a:ext cx="6120680" cy="430887"/>
          </a:xfrm>
          <a:prstGeom prst="rect">
            <a:avLst/>
          </a:prstGeom>
          <a:solidFill>
            <a:srgbClr val="95B3D7"/>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1800" b="0" i="0" u="none" strike="noStrike" kern="0" cap="none" spc="0" baseline="0">
                <a:solidFill>
                  <a:srgbClr val="000000"/>
                </a:solidFill>
                <a:uFillTx/>
              </a:defRPr>
            </a:pPr>
            <a:r>
              <a:rPr lang="fr-FR" sz="2200" b="1" i="0" u="none" strike="noStrike" kern="1200" cap="none" spc="0" baseline="0" dirty="0">
                <a:solidFill>
                  <a:srgbClr val="000000"/>
                </a:solidFill>
                <a:uFillTx/>
                <a:latin typeface="Calibri"/>
                <a:ea typeface="Verdana" pitchFamily="34"/>
                <a:cs typeface="Verdana" pitchFamily="34"/>
              </a:rPr>
              <a:t>IV. </a:t>
            </a:r>
            <a:r>
              <a:rPr lang="fr-FR" sz="2200" b="1" dirty="0" smtClean="0">
                <a:solidFill>
                  <a:srgbClr val="000000"/>
                </a:solidFill>
                <a:latin typeface="Calibri"/>
                <a:ea typeface="Verdana" pitchFamily="34"/>
                <a:cs typeface="Verdana" pitchFamily="34"/>
              </a:rPr>
              <a:t>BILATERAL COOPERATION </a:t>
            </a:r>
            <a:r>
              <a:rPr lang="fr-FR" sz="2200" b="1" dirty="0" smtClean="0">
                <a:solidFill>
                  <a:srgbClr val="000000"/>
                </a:solidFill>
                <a:latin typeface="Calibri"/>
                <a:ea typeface="Verdana" pitchFamily="34"/>
                <a:cs typeface="Verdana" pitchFamily="34"/>
              </a:rPr>
              <a:t>(</a:t>
            </a:r>
            <a:r>
              <a:rPr lang="fr-FR" sz="2200" b="1" i="0" u="none" strike="noStrike" kern="0" cap="none" spc="0" baseline="0" dirty="0" smtClean="0">
                <a:solidFill>
                  <a:srgbClr val="000000"/>
                </a:solidFill>
                <a:uFillTx/>
                <a:latin typeface="Calibri"/>
                <a:ea typeface="Verdana" pitchFamily="34"/>
                <a:cs typeface="Verdana" pitchFamily="34"/>
              </a:rPr>
              <a:t>INDIA </a:t>
            </a:r>
            <a:r>
              <a:rPr lang="fr-FR" sz="2200" b="1" i="0" u="none" strike="noStrike" kern="0" cap="none" spc="0" baseline="0" dirty="0">
                <a:solidFill>
                  <a:srgbClr val="000000"/>
                </a:solidFill>
                <a:uFillTx/>
                <a:latin typeface="Calibri"/>
                <a:ea typeface="Verdana" pitchFamily="34"/>
                <a:cs typeface="Verdana" pitchFamily="34"/>
              </a:rPr>
              <a:t>- </a:t>
            </a:r>
            <a:r>
              <a:rPr lang="fr-FR" sz="2200" b="1" i="0" u="none" strike="noStrike" kern="1200" cap="none" spc="0" baseline="0" dirty="0">
                <a:solidFill>
                  <a:srgbClr val="000000"/>
                </a:solidFill>
                <a:uFillTx/>
                <a:latin typeface="Calibri"/>
                <a:ea typeface="Verdana" pitchFamily="34"/>
                <a:cs typeface="Verdana" pitchFamily="34"/>
              </a:rPr>
              <a:t>CONGO)</a:t>
            </a:r>
          </a:p>
        </p:txBody>
      </p:sp>
      <p:pic>
        <p:nvPicPr>
          <p:cNvPr id="20" name="Image 19" descr="Drapeau de l'Inde."/>
          <p:cNvPicPr>
            <a:picLocks noChangeAspect="1"/>
          </p:cNvPicPr>
          <p:nvPr/>
        </p:nvPicPr>
        <p:blipFill>
          <a:blip r:embed="rId3" cstate="print"/>
          <a:srcRect/>
          <a:stretch>
            <a:fillRect/>
          </a:stretch>
        </p:blipFill>
        <p:spPr>
          <a:xfrm>
            <a:off x="67291" y="116632"/>
            <a:ext cx="1531793" cy="792088"/>
          </a:xfrm>
          <a:prstGeom prst="rect">
            <a:avLst/>
          </a:prstGeom>
          <a:noFill/>
          <a:ln>
            <a:noFill/>
          </a:ln>
        </p:spPr>
      </p:pic>
      <p:sp>
        <p:nvSpPr>
          <p:cNvPr id="21" name="ZoneTexte 6"/>
          <p:cNvSpPr txBox="1"/>
          <p:nvPr/>
        </p:nvSpPr>
        <p:spPr>
          <a:xfrm>
            <a:off x="0" y="1052736"/>
            <a:ext cx="9076709" cy="5632311"/>
          </a:xfrm>
          <a:prstGeom prst="rect">
            <a:avLst/>
          </a:prstGeom>
          <a:solidFill>
            <a:schemeClr val="accent2">
              <a:lumMod val="60000"/>
              <a:lumOff val="40000"/>
            </a:schemeClr>
          </a:solidFill>
          <a:ln>
            <a:noFill/>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sz="1800" b="0" i="0" u="none" strike="noStrike" kern="0" cap="none" spc="0" baseline="0">
                <a:solidFill>
                  <a:srgbClr val="000000"/>
                </a:solidFill>
                <a:uFillTx/>
              </a:defRPr>
            </a:pPr>
            <a:r>
              <a:rPr lang="en-US" sz="2000" b="1" dirty="0" smtClean="0">
                <a:latin typeface="Calibri" pitchFamily="34" charset="0"/>
              </a:rPr>
              <a:t>Bilateral relations between India and the Congo are in good shape . The foundations for a fruitful cooperation arose. The next visit to India of HE Denis </a:t>
            </a:r>
            <a:r>
              <a:rPr lang="en-US" sz="2000" b="1" dirty="0" err="1" smtClean="0">
                <a:latin typeface="Calibri" pitchFamily="34" charset="0"/>
              </a:rPr>
              <a:t>Sassou</a:t>
            </a:r>
            <a:r>
              <a:rPr lang="en-US" sz="2000" b="1" dirty="0" smtClean="0">
                <a:latin typeface="Calibri" pitchFamily="34" charset="0"/>
              </a:rPr>
              <a:t> </a:t>
            </a:r>
            <a:r>
              <a:rPr lang="en-US" sz="2000" b="1" dirty="0" err="1" smtClean="0">
                <a:latin typeface="Calibri" pitchFamily="34" charset="0"/>
              </a:rPr>
              <a:t>Nguesso</a:t>
            </a:r>
            <a:r>
              <a:rPr lang="en-US" sz="2000" b="1" dirty="0" smtClean="0">
                <a:latin typeface="Calibri" pitchFamily="34" charset="0"/>
              </a:rPr>
              <a:t> , President of the Republic </a:t>
            </a:r>
            <a:r>
              <a:rPr lang="en-US" sz="2000" b="1" dirty="0" smtClean="0">
                <a:latin typeface="Calibri" pitchFamily="34" charset="0"/>
              </a:rPr>
              <a:t>mark the seal of this </a:t>
            </a:r>
            <a:r>
              <a:rPr lang="en-US" sz="2000" b="1" dirty="0" smtClean="0">
                <a:latin typeface="Calibri" pitchFamily="34" charset="0"/>
              </a:rPr>
              <a:t>bilateral relationship</a:t>
            </a:r>
            <a:r>
              <a:rPr lang="en-US" sz="2000" b="1" dirty="0" smtClean="0">
                <a:latin typeface="Calibri" pitchFamily="34" charset="0"/>
              </a:rPr>
              <a:t>.</a:t>
            </a:r>
          </a:p>
          <a:p>
            <a:pPr lvl="0">
              <a:defRPr sz="1800" b="0" i="0" u="none" strike="noStrike" kern="0" cap="none" spc="0" baseline="0">
                <a:solidFill>
                  <a:srgbClr val="000000"/>
                </a:solidFill>
                <a:uFillTx/>
              </a:defRPr>
            </a:pPr>
            <a:r>
              <a:rPr lang="en-US" sz="2000" b="1" dirty="0" smtClean="0">
                <a:latin typeface="Calibri" pitchFamily="34" charset="0"/>
              </a:rPr>
              <a:t/>
            </a:r>
            <a:br>
              <a:rPr lang="en-US" sz="2000" b="1" dirty="0" smtClean="0">
                <a:latin typeface="Calibri" pitchFamily="34" charset="0"/>
              </a:rPr>
            </a:br>
            <a:r>
              <a:rPr lang="en-US" sz="2000" b="1" dirty="0" smtClean="0">
                <a:latin typeface="Calibri" pitchFamily="34" charset="0"/>
              </a:rPr>
              <a:t>Under the CII </a:t>
            </a:r>
            <a:r>
              <a:rPr lang="en-US" sz="2000" b="1" dirty="0" err="1" smtClean="0">
                <a:latin typeface="Calibri" pitchFamily="34" charset="0"/>
              </a:rPr>
              <a:t>Exim</a:t>
            </a:r>
            <a:r>
              <a:rPr lang="en-US" sz="2000" b="1" dirty="0" smtClean="0">
                <a:latin typeface="Calibri" pitchFamily="34" charset="0"/>
              </a:rPr>
              <a:t> Bank Conclave between Congo and India, the rural electrification projects in the Congo, Improved urban transport system in Brazzaville and Pointe -Noire, and the laboratory quality control food , have made ​​progress .</a:t>
            </a:r>
            <a:br>
              <a:rPr lang="en-US" sz="2000" b="1" dirty="0" smtClean="0">
                <a:latin typeface="Calibri" pitchFamily="34" charset="0"/>
              </a:rPr>
            </a:br>
            <a:r>
              <a:rPr lang="en-US" sz="2000" b="1" dirty="0" smtClean="0">
                <a:latin typeface="Calibri" pitchFamily="34" charset="0"/>
              </a:rPr>
              <a:t/>
            </a:r>
            <a:br>
              <a:rPr lang="en-US" sz="2000" b="1" dirty="0" smtClean="0">
                <a:latin typeface="Calibri" pitchFamily="34" charset="0"/>
              </a:rPr>
            </a:br>
            <a:r>
              <a:rPr lang="en-US" sz="2000" b="1" dirty="0" smtClean="0">
                <a:latin typeface="Calibri" pitchFamily="34" charset="0"/>
              </a:rPr>
              <a:t>Projects approved in the Forum India - Africa Partnership focus on the Pan-African telecommunications network services (telemedicine , </a:t>
            </a:r>
            <a:r>
              <a:rPr lang="en-US" sz="2000" b="1" dirty="0" err="1" smtClean="0">
                <a:latin typeface="Calibri" pitchFamily="34" charset="0"/>
              </a:rPr>
              <a:t>teleducation</a:t>
            </a:r>
            <a:r>
              <a:rPr lang="en-US" sz="2000" b="1" dirty="0" smtClean="0">
                <a:latin typeface="Calibri" pitchFamily="34" charset="0"/>
              </a:rPr>
              <a:t>, diplomatic communications). I must say that the President of the Republic following with great attention the progress of the implementation of all these projects.</a:t>
            </a:r>
            <a:br>
              <a:rPr lang="en-US" sz="2000" b="1" dirty="0" smtClean="0">
                <a:latin typeface="Calibri" pitchFamily="34" charset="0"/>
              </a:rPr>
            </a:br>
            <a:r>
              <a:rPr lang="en-US" sz="2000" b="1" dirty="0" smtClean="0">
                <a:latin typeface="Calibri" pitchFamily="34" charset="0"/>
              </a:rPr>
              <a:t/>
            </a:r>
            <a:br>
              <a:rPr lang="en-US" sz="2000" b="1" dirty="0" smtClean="0">
                <a:latin typeface="Calibri" pitchFamily="34" charset="0"/>
              </a:rPr>
            </a:br>
            <a:r>
              <a:rPr lang="en-US" sz="2000" b="1" dirty="0" smtClean="0">
                <a:latin typeface="Calibri" pitchFamily="34" charset="0"/>
              </a:rPr>
              <a:t>The list of projects is likely to lie in relation to areas where CII intends to establish bilateral partnerships with financial support from </a:t>
            </a:r>
            <a:r>
              <a:rPr lang="en-US" sz="2000" b="1" dirty="0" err="1" smtClean="0">
                <a:latin typeface="Calibri" pitchFamily="34" charset="0"/>
              </a:rPr>
              <a:t>Exim</a:t>
            </a:r>
            <a:r>
              <a:rPr lang="en-US" sz="2000" b="1" dirty="0" smtClean="0">
                <a:latin typeface="Calibri" pitchFamily="34" charset="0"/>
              </a:rPr>
              <a:t> Bank and other Indian financial structures. Financing of overseas joint ventures will be a rewarding experience to raise the local content which is taking place in our country</a:t>
            </a:r>
            <a:r>
              <a:rPr lang="en-US" sz="2000" b="1" dirty="0" smtClean="0">
                <a:latin typeface="Calibri" pitchFamily="34" charset="0"/>
              </a:rPr>
              <a:t>.</a:t>
            </a:r>
          </a:p>
          <a:p>
            <a:pPr lvl="0">
              <a:defRPr sz="1800" b="0" i="0" u="none" strike="noStrike" kern="0" cap="none" spc="0" baseline="0">
                <a:solidFill>
                  <a:srgbClr val="000000"/>
                </a:solidFill>
                <a:uFillTx/>
              </a:defRPr>
            </a:pPr>
            <a:endParaRPr lang="en-US" sz="2000" b="1" i="0" u="none" strike="noStrike" kern="1200" cap="none" spc="0" baseline="0" dirty="0" smtClean="0">
              <a:solidFill>
                <a:srgbClr val="000000"/>
              </a:solidFill>
              <a:uFillTx/>
              <a:latin typeface="Calibri" pitchFamily="34" charset="0"/>
              <a:ea typeface=""/>
              <a:cs typeface=""/>
            </a:endParaRPr>
          </a:p>
        </p:txBody>
      </p:sp>
    </p:spTree>
    <p:extLst>
      <p:ext uri="{BB962C8B-B14F-4D97-AF65-F5344CB8AC3E}">
        <p14:creationId xmlns:p14="http://schemas.microsoft.com/office/powerpoint/2010/main" xmlns="" val="1653622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27</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pic>
        <p:nvPicPr>
          <p:cNvPr id="10" name="Picture 2" descr="Drapeau Congo Brazzaville"/>
          <p:cNvPicPr>
            <a:picLocks noChangeAspect="1"/>
          </p:cNvPicPr>
          <p:nvPr/>
        </p:nvPicPr>
        <p:blipFill>
          <a:blip r:embed="rId2" cstate="print"/>
          <a:srcRect/>
          <a:stretch>
            <a:fillRect/>
          </a:stretch>
        </p:blipFill>
        <p:spPr>
          <a:xfrm>
            <a:off x="25526" y="235143"/>
            <a:ext cx="1238253" cy="764703"/>
          </a:xfrm>
          <a:prstGeom prst="rect">
            <a:avLst/>
          </a:prstGeom>
          <a:noFill/>
          <a:ln>
            <a:noFill/>
          </a:ln>
        </p:spPr>
      </p:pic>
      <p:pic>
        <p:nvPicPr>
          <p:cNvPr id="11" name="Picture 4" descr="http://t3.gstatic.com/images?q=tbn:ANd9GcRWgXmLSiy-IwuXliR7MCg2khuCuyzjHGcMywb5JzYHYqwcFiqnXQ"/>
          <p:cNvPicPr>
            <a:picLocks noChangeAspect="1"/>
          </p:cNvPicPr>
          <p:nvPr/>
        </p:nvPicPr>
        <p:blipFill>
          <a:blip r:embed="rId3" cstate="print"/>
          <a:srcRect/>
          <a:stretch>
            <a:fillRect/>
          </a:stretch>
        </p:blipFill>
        <p:spPr>
          <a:xfrm>
            <a:off x="7786835" y="235143"/>
            <a:ext cx="1331640" cy="764703"/>
          </a:xfrm>
          <a:prstGeom prst="rect">
            <a:avLst/>
          </a:prstGeom>
          <a:noFill/>
          <a:ln>
            <a:noFill/>
          </a:ln>
        </p:spPr>
      </p:pic>
      <p:sp>
        <p:nvSpPr>
          <p:cNvPr id="12" name="ZoneTexte 7"/>
          <p:cNvSpPr txBox="1"/>
          <p:nvPr/>
        </p:nvSpPr>
        <p:spPr>
          <a:xfrm>
            <a:off x="1571841" y="332656"/>
            <a:ext cx="6224521" cy="461662"/>
          </a:xfrm>
          <a:prstGeom prst="rect">
            <a:avLst/>
          </a:prstGeom>
          <a:solidFill>
            <a:schemeClr val="bg2">
              <a:lumMod val="75000"/>
            </a:schemeClr>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a:uFillTx/>
                <a:latin typeface="Verdana" pitchFamily="34"/>
                <a:ea typeface="Verdana" pitchFamily="34"/>
                <a:cs typeface="Verdana" pitchFamily="34"/>
              </a:rPr>
              <a:t>V. CONCLUSION</a:t>
            </a:r>
            <a:endParaRPr lang="fr-FR" sz="2400" b="1" i="0" u="none" strike="noStrike" kern="1200" cap="none" spc="0" baseline="0" dirty="0">
              <a:uFillTx/>
              <a:latin typeface="Verdana" pitchFamily="34"/>
              <a:ea typeface="Verdana" pitchFamily="34"/>
              <a:cs typeface="Verdana" pitchFamily="34"/>
            </a:endParaRPr>
          </a:p>
        </p:txBody>
      </p:sp>
      <p:sp>
        <p:nvSpPr>
          <p:cNvPr id="13" name="ZoneTexte 6"/>
          <p:cNvSpPr txBox="1"/>
          <p:nvPr/>
        </p:nvSpPr>
        <p:spPr>
          <a:xfrm>
            <a:off x="35496" y="1359882"/>
            <a:ext cx="8964488" cy="5262979"/>
          </a:xfrm>
          <a:prstGeom prst="rect">
            <a:avLst/>
          </a:prstGeom>
          <a:solidFill>
            <a:schemeClr val="accent2">
              <a:lumMod val="40000"/>
              <a:lumOff val="60000"/>
            </a:schemeClr>
          </a:solidFill>
          <a:ln>
            <a:noFill/>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SzPct val="100000"/>
              <a:buChar char="-"/>
              <a:defRPr sz="1800" b="0" i="0" u="none" strike="noStrike" kern="0" cap="none" spc="0" baseline="0">
                <a:solidFill>
                  <a:srgbClr val="000000"/>
                </a:solidFill>
                <a:uFillTx/>
              </a:defRPr>
            </a:pPr>
            <a:r>
              <a:rPr lang="en-US" sz="2400" b="1" dirty="0" smtClean="0">
                <a:latin typeface="Calibri" pitchFamily="34" charset="0"/>
              </a:rPr>
              <a:t>In summary, we cling heavily to the efforts that the Government agrees in improving the business climate and </a:t>
            </a:r>
            <a:r>
              <a:rPr lang="en-US" sz="2400" b="1" dirty="0" err="1" smtClean="0">
                <a:latin typeface="Calibri" pitchFamily="34" charset="0"/>
              </a:rPr>
              <a:t>conditionalities</a:t>
            </a:r>
            <a:r>
              <a:rPr lang="en-US" sz="2400" b="1" dirty="0" smtClean="0">
                <a:latin typeface="Calibri" pitchFamily="34" charset="0"/>
              </a:rPr>
              <a:t> base that secures both domestic and foreign investment through appropriate incentives and institutional framework capable to exert a strong appeal to our country with the key to the accompanying support and support structures such as: </a:t>
            </a:r>
            <a:br>
              <a:rPr lang="en-US" sz="2400" b="1" dirty="0" smtClean="0">
                <a:latin typeface="Calibri" pitchFamily="34" charset="0"/>
              </a:rPr>
            </a:br>
            <a:r>
              <a:rPr lang="en-US" sz="2400" b="1" dirty="0" smtClean="0">
                <a:latin typeface="Calibri" pitchFamily="34" charset="0"/>
              </a:rPr>
              <a:t/>
            </a:r>
            <a:br>
              <a:rPr lang="en-US" sz="2400" b="1" dirty="0" smtClean="0">
                <a:latin typeface="Calibri" pitchFamily="34" charset="0"/>
              </a:rPr>
            </a:br>
            <a:r>
              <a:rPr lang="en-US" sz="2400" b="1" dirty="0" smtClean="0">
                <a:latin typeface="Calibri" pitchFamily="34" charset="0"/>
              </a:rPr>
              <a:t>The High Council of Public-Private </a:t>
            </a:r>
            <a:r>
              <a:rPr lang="en-US" sz="2400" b="1" dirty="0" smtClean="0">
                <a:latin typeface="Calibri" pitchFamily="34" charset="0"/>
              </a:rPr>
              <a:t>Dialogue</a:t>
            </a:r>
          </a:p>
          <a:p>
            <a:pPr marL="342900" lvl="0" indent="-342900" algn="just">
              <a:buSzPct val="100000"/>
              <a:defRPr sz="1800" b="0" i="0" u="none" strike="noStrike" kern="0" cap="none" spc="0" baseline="0">
                <a:solidFill>
                  <a:srgbClr val="000000"/>
                </a:solidFill>
                <a:uFillTx/>
              </a:defRPr>
            </a:pPr>
            <a:r>
              <a:rPr lang="en-US" sz="2400" b="1" dirty="0" smtClean="0">
                <a:latin typeface="Calibri" pitchFamily="34" charset="0"/>
              </a:rPr>
              <a:t> </a:t>
            </a:r>
            <a:r>
              <a:rPr lang="en-US" sz="2400" b="1" dirty="0" smtClean="0">
                <a:latin typeface="Calibri" pitchFamily="34" charset="0"/>
              </a:rPr>
              <a:t/>
            </a:r>
            <a:br>
              <a:rPr lang="en-US" sz="2400" b="1" dirty="0" smtClean="0">
                <a:latin typeface="Calibri" pitchFamily="34" charset="0"/>
              </a:rPr>
            </a:br>
            <a:r>
              <a:rPr lang="en-US" sz="2400" b="1" dirty="0" smtClean="0">
                <a:latin typeface="Calibri" pitchFamily="34" charset="0"/>
              </a:rPr>
              <a:t>The Agency for Investment </a:t>
            </a:r>
            <a:r>
              <a:rPr lang="en-US" sz="2400" b="1" dirty="0" smtClean="0">
                <a:latin typeface="Calibri" pitchFamily="34" charset="0"/>
              </a:rPr>
              <a:t>Promotion</a:t>
            </a:r>
          </a:p>
          <a:p>
            <a:pPr marL="342900" lvl="0" indent="-342900" algn="just">
              <a:buSzPct val="100000"/>
              <a:defRPr sz="1800" b="0" i="0" u="none" strike="noStrike" kern="0" cap="none" spc="0" baseline="0">
                <a:solidFill>
                  <a:srgbClr val="000000"/>
                </a:solidFill>
                <a:uFillTx/>
              </a:defRPr>
            </a:pPr>
            <a:r>
              <a:rPr lang="en-US" sz="2400" b="1" dirty="0" smtClean="0">
                <a:latin typeface="Calibri" pitchFamily="34" charset="0"/>
              </a:rPr>
              <a:t/>
            </a:r>
            <a:br>
              <a:rPr lang="en-US" sz="2400" b="1" dirty="0" smtClean="0">
                <a:latin typeface="Calibri" pitchFamily="34" charset="0"/>
              </a:rPr>
            </a:br>
            <a:r>
              <a:rPr lang="en-US" sz="2400" b="1" dirty="0" smtClean="0">
                <a:latin typeface="Calibri" pitchFamily="34" charset="0"/>
              </a:rPr>
              <a:t>Special Economic </a:t>
            </a:r>
            <a:r>
              <a:rPr lang="en-US" sz="2400" b="1" dirty="0" smtClean="0">
                <a:latin typeface="Calibri" pitchFamily="34" charset="0"/>
              </a:rPr>
              <a:t>Zones</a:t>
            </a:r>
            <a:endParaRPr lang="fr-FR" sz="2400" b="1" i="0" u="none" strike="noStrike" kern="0" cap="none" spc="0" baseline="0" dirty="0">
              <a:solidFill>
                <a:srgbClr val="000000"/>
              </a:solidFill>
              <a:uFillTx/>
              <a:latin typeface="Calibri" pitchFamily="34"/>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1200" cap="none" spc="0" baseline="0" dirty="0">
              <a:solidFill>
                <a:srgbClr val="000000"/>
              </a:solidFill>
              <a:uFillTx/>
              <a:latin typeface="Calibri" pitchFamily="34"/>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1200" cap="none" spc="0" baseline="0" dirty="0">
              <a:solidFill>
                <a:srgbClr val="000000"/>
              </a:solidFill>
              <a:uFillTx/>
              <a:latin typeface="Calibri" pitchFamily="34"/>
              <a:ea typeface=""/>
              <a:cs typeface=""/>
            </a:endParaRPr>
          </a:p>
        </p:txBody>
      </p:sp>
    </p:spTree>
    <p:extLst>
      <p:ext uri="{BB962C8B-B14F-4D97-AF65-F5344CB8AC3E}">
        <p14:creationId xmlns:p14="http://schemas.microsoft.com/office/powerpoint/2010/main" xmlns="" val="1653622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28</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pic>
        <p:nvPicPr>
          <p:cNvPr id="10" name="Picture 2" descr="Drapeau Congo Brazzaville"/>
          <p:cNvPicPr>
            <a:picLocks noChangeAspect="1"/>
          </p:cNvPicPr>
          <p:nvPr/>
        </p:nvPicPr>
        <p:blipFill>
          <a:blip r:embed="rId2" cstate="print"/>
          <a:srcRect/>
          <a:stretch>
            <a:fillRect/>
          </a:stretch>
        </p:blipFill>
        <p:spPr>
          <a:xfrm>
            <a:off x="25526" y="235143"/>
            <a:ext cx="1238253" cy="764703"/>
          </a:xfrm>
          <a:prstGeom prst="rect">
            <a:avLst/>
          </a:prstGeom>
          <a:noFill/>
          <a:ln>
            <a:noFill/>
          </a:ln>
        </p:spPr>
      </p:pic>
      <p:pic>
        <p:nvPicPr>
          <p:cNvPr id="11" name="Picture 4" descr="http://t3.gstatic.com/images?q=tbn:ANd9GcRWgXmLSiy-IwuXliR7MCg2khuCuyzjHGcMywb5JzYHYqwcFiqnXQ"/>
          <p:cNvPicPr>
            <a:picLocks noChangeAspect="1"/>
          </p:cNvPicPr>
          <p:nvPr/>
        </p:nvPicPr>
        <p:blipFill>
          <a:blip r:embed="rId3" cstate="print"/>
          <a:srcRect/>
          <a:stretch>
            <a:fillRect/>
          </a:stretch>
        </p:blipFill>
        <p:spPr>
          <a:xfrm>
            <a:off x="7786835" y="235143"/>
            <a:ext cx="1331640" cy="764703"/>
          </a:xfrm>
          <a:prstGeom prst="rect">
            <a:avLst/>
          </a:prstGeom>
          <a:noFill/>
          <a:ln>
            <a:noFill/>
          </a:ln>
        </p:spPr>
      </p:pic>
      <p:sp>
        <p:nvSpPr>
          <p:cNvPr id="16" name="ZoneTexte 7"/>
          <p:cNvSpPr txBox="1"/>
          <p:nvPr/>
        </p:nvSpPr>
        <p:spPr>
          <a:xfrm>
            <a:off x="1043608" y="2852936"/>
            <a:ext cx="7239926" cy="461665"/>
          </a:xfrm>
          <a:prstGeom prst="rect">
            <a:avLst/>
          </a:prstGeom>
          <a:solidFill>
            <a:schemeClr val="accent2">
              <a:lumMod val="40000"/>
              <a:lumOff val="60000"/>
            </a:schemeClr>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dirty="0" smtClean="0">
                <a:uFillTx/>
                <a:latin typeface="Verdana" pitchFamily="34"/>
                <a:ea typeface="Verdana" pitchFamily="34"/>
                <a:cs typeface="Verdana" pitchFamily="34"/>
              </a:rPr>
              <a:t>THANK YOU FOR YOUR KIND ATTENTION</a:t>
            </a:r>
            <a:endParaRPr lang="fr-FR" sz="2400" b="1" i="0" u="none" strike="noStrike" kern="1200" cap="none" spc="0" baseline="0" dirty="0">
              <a:uFillTx/>
              <a:latin typeface="Verdana" pitchFamily="34"/>
              <a:ea typeface="Verdana" pitchFamily="34"/>
              <a:cs typeface="Verdana" pitchFamily="34"/>
            </a:endParaRPr>
          </a:p>
        </p:txBody>
      </p:sp>
    </p:spTree>
    <p:extLst>
      <p:ext uri="{BB962C8B-B14F-4D97-AF65-F5344CB8AC3E}">
        <p14:creationId xmlns:p14="http://schemas.microsoft.com/office/powerpoint/2010/main" xmlns="" val="165362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25" name="ZoneTexte 15"/>
          <p:cNvSpPr txBox="1"/>
          <p:nvPr/>
        </p:nvSpPr>
        <p:spPr>
          <a:xfrm>
            <a:off x="1297004" y="116632"/>
            <a:ext cx="6523055" cy="830997"/>
          </a:xfrm>
          <a:prstGeom prst="rect">
            <a:avLst/>
          </a:prstGeom>
          <a:no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sng" strike="noStrike" kern="1200" cap="none" spc="0" baseline="0" dirty="0" smtClean="0">
                <a:solidFill>
                  <a:srgbClr val="000000"/>
                </a:solidFill>
                <a:uFillTx/>
                <a:latin typeface="Verdana" pitchFamily="34"/>
                <a:ea typeface="Verdana" pitchFamily="34"/>
                <a:cs typeface="Verdana" pitchFamily="34"/>
              </a:rPr>
              <a:t>PROFILE OF COUNTRY</a:t>
            </a:r>
            <a:endParaRPr lang="fr-FR" sz="2400" b="1" i="0" u="sng" strike="noStrike" kern="1200" cap="none" spc="0" baseline="0" dirty="0">
              <a:solidFill>
                <a:srgbClr val="000000"/>
              </a:solidFill>
              <a:uFillTx/>
              <a:latin typeface="Verdana" pitchFamily="34"/>
              <a:ea typeface="Verdana" pitchFamily="34"/>
              <a:cs typeface="Verdana"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Century Gothic"/>
              <a:ea typeface=""/>
              <a:cs typeface=""/>
            </a:endParaRPr>
          </a:p>
        </p:txBody>
      </p:sp>
      <p:grpSp>
        <p:nvGrpSpPr>
          <p:cNvPr id="26" name="Diagramme 21"/>
          <p:cNvGrpSpPr/>
          <p:nvPr/>
        </p:nvGrpSpPr>
        <p:grpSpPr>
          <a:xfrm>
            <a:off x="0" y="692695"/>
            <a:ext cx="8172400" cy="6048674"/>
            <a:chOff x="-7700" y="764703"/>
            <a:chExt cx="8172400" cy="6048674"/>
          </a:xfrm>
        </p:grpSpPr>
        <p:sp>
          <p:nvSpPr>
            <p:cNvPr id="28" name="Forme libre 27"/>
            <p:cNvSpPr/>
            <p:nvPr/>
          </p:nvSpPr>
          <p:spPr>
            <a:xfrm>
              <a:off x="3486831" y="764703"/>
              <a:ext cx="4677869" cy="560554"/>
            </a:xfrm>
            <a:custGeom>
              <a:avLst/>
              <a:gdLst>
                <a:gd name="f0" fmla="val 10800000"/>
                <a:gd name="f1" fmla="val 5400000"/>
                <a:gd name="f2" fmla="val 180"/>
                <a:gd name="f3" fmla="val w"/>
                <a:gd name="f4" fmla="val h"/>
                <a:gd name="f5" fmla="val 0"/>
                <a:gd name="f6" fmla="val 4866997"/>
                <a:gd name="f7" fmla="val 442454"/>
                <a:gd name="f8" fmla="+- 0 0 -90"/>
                <a:gd name="f9" fmla="*/ f3 1 4866997"/>
                <a:gd name="f10" fmla="*/ f4 1 442454"/>
                <a:gd name="f11" fmla="+- f7 0 f5"/>
                <a:gd name="f12" fmla="+- f6 0 f5"/>
                <a:gd name="f13" fmla="*/ f8 f0 1"/>
                <a:gd name="f14" fmla="*/ f12 1 4866997"/>
                <a:gd name="f15" fmla="*/ f11 1 442454"/>
                <a:gd name="f16" fmla="*/ 0 f12 1"/>
                <a:gd name="f17" fmla="*/ 0 f11 1"/>
                <a:gd name="f18" fmla="*/ 4866997 f12 1"/>
                <a:gd name="f19" fmla="*/ 442454 f11 1"/>
                <a:gd name="f20" fmla="*/ f13 1 f2"/>
                <a:gd name="f21" fmla="*/ f16 1 4866997"/>
                <a:gd name="f22" fmla="*/ f17 1 442454"/>
                <a:gd name="f23" fmla="*/ f18 1 4866997"/>
                <a:gd name="f24" fmla="*/ f19 1 44245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866997" h="442454">
                  <a:moveTo>
                    <a:pt x="f5" y="f5"/>
                  </a:moveTo>
                  <a:lnTo>
                    <a:pt x="f6" y="f5"/>
                  </a:lnTo>
                  <a:lnTo>
                    <a:pt x="f6" y="f7"/>
                  </a:lnTo>
                  <a:lnTo>
                    <a:pt x="f5" y="f7"/>
                  </a:lnTo>
                  <a:lnTo>
                    <a:pt x="f5" y="f5"/>
                  </a:lnTo>
                  <a:close/>
                </a:path>
              </a:pathLst>
            </a:custGeom>
            <a:noFill/>
            <a:ln>
              <a:noFill/>
              <a:prstDash val="solid"/>
            </a:ln>
          </p:spPr>
          <p:txBody>
            <a:bodyPr vert="horz" wrap="square" lIns="76196" tIns="76196" rIns="76196" bIns="76196"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2000" b="1" i="1" u="sng" strike="noStrike" kern="1200" cap="none" spc="0" baseline="0" dirty="0" smtClean="0">
                  <a:solidFill>
                    <a:srgbClr val="000000"/>
                  </a:solidFill>
                  <a:uFillTx/>
                  <a:latin typeface="Century Gothic"/>
                  <a:ea typeface=""/>
                  <a:cs typeface=""/>
                </a:rPr>
                <a:t>OVERVIEW</a:t>
              </a:r>
              <a:endParaRPr lang="fr-FR" sz="2000" b="1" i="1" u="sng" strike="noStrike" kern="1200" cap="none" spc="0" baseline="0" dirty="0">
                <a:solidFill>
                  <a:srgbClr val="000000"/>
                </a:solidFill>
                <a:uFillTx/>
                <a:latin typeface="Century Gothic"/>
                <a:ea typeface=""/>
                <a:cs typeface=""/>
              </a:endParaRPr>
            </a:p>
          </p:txBody>
        </p:sp>
        <p:sp>
          <p:nvSpPr>
            <p:cNvPr id="29" name="Forme libre 28"/>
            <p:cNvSpPr/>
            <p:nvPr/>
          </p:nvSpPr>
          <p:spPr>
            <a:xfrm>
              <a:off x="1438826" y="2450976"/>
              <a:ext cx="1094619" cy="1141875"/>
            </a:xfrm>
            <a:custGeom>
              <a:avLst/>
              <a:gdLst>
                <a:gd name="f0" fmla="val 10800000"/>
                <a:gd name="f1" fmla="val 5400000"/>
                <a:gd name="f2" fmla="val 180"/>
                <a:gd name="f3" fmla="val w"/>
                <a:gd name="f4" fmla="val h"/>
                <a:gd name="f5" fmla="val ss"/>
                <a:gd name="f6" fmla="val 0"/>
                <a:gd name="f7" fmla="val 7061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94C600"/>
            </a:solidFill>
            <a:ln w="15873">
              <a:solidFill>
                <a:srgbClr val="94C600"/>
              </a:solidFill>
              <a:prstDash val="solid"/>
            </a:ln>
          </p:spPr>
          <p:txBody>
            <a:bodyPr vert="horz" wrap="square" lIns="0" tIns="0" rIns="0" bIns="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30" name="Forme libre 29"/>
            <p:cNvSpPr/>
            <p:nvPr/>
          </p:nvSpPr>
          <p:spPr>
            <a:xfrm>
              <a:off x="2096326" y="2450976"/>
              <a:ext cx="1094619" cy="1141875"/>
            </a:xfrm>
            <a:custGeom>
              <a:avLst/>
              <a:gdLst>
                <a:gd name="f0" fmla="val 10800000"/>
                <a:gd name="f1" fmla="val 5400000"/>
                <a:gd name="f2" fmla="val 180"/>
                <a:gd name="f3" fmla="val w"/>
                <a:gd name="f4" fmla="val h"/>
                <a:gd name="f5" fmla="val ss"/>
                <a:gd name="f6" fmla="val 0"/>
                <a:gd name="f7" fmla="val 7061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94C600"/>
            </a:solidFill>
            <a:ln w="15873">
              <a:solidFill>
                <a:srgbClr val="94C600"/>
              </a:solidFill>
              <a:prstDash val="solid"/>
            </a:ln>
          </p:spPr>
          <p:txBody>
            <a:bodyPr vert="horz" wrap="square" lIns="0" tIns="0" rIns="0" bIns="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31" name="Forme libre 30"/>
            <p:cNvSpPr/>
            <p:nvPr/>
          </p:nvSpPr>
          <p:spPr>
            <a:xfrm>
              <a:off x="2754346" y="2450976"/>
              <a:ext cx="1094619" cy="1141875"/>
            </a:xfrm>
            <a:custGeom>
              <a:avLst/>
              <a:gdLst>
                <a:gd name="f0" fmla="val 10800000"/>
                <a:gd name="f1" fmla="val 5400000"/>
                <a:gd name="f2" fmla="val 180"/>
                <a:gd name="f3" fmla="val w"/>
                <a:gd name="f4" fmla="val h"/>
                <a:gd name="f5" fmla="val ss"/>
                <a:gd name="f6" fmla="val 0"/>
                <a:gd name="f7" fmla="val 7061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94C600"/>
            </a:solidFill>
            <a:ln w="15873">
              <a:solidFill>
                <a:srgbClr val="94C600"/>
              </a:solidFill>
              <a:prstDash val="solid"/>
            </a:ln>
          </p:spPr>
          <p:txBody>
            <a:bodyPr vert="horz" wrap="square" lIns="0" tIns="0" rIns="0" bIns="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32" name="Forme libre 31"/>
            <p:cNvSpPr/>
            <p:nvPr/>
          </p:nvSpPr>
          <p:spPr>
            <a:xfrm>
              <a:off x="3411845" y="2450976"/>
              <a:ext cx="1094619" cy="1141875"/>
            </a:xfrm>
            <a:custGeom>
              <a:avLst/>
              <a:gdLst>
                <a:gd name="f0" fmla="val 10800000"/>
                <a:gd name="f1" fmla="val 5400000"/>
                <a:gd name="f2" fmla="val 180"/>
                <a:gd name="f3" fmla="val w"/>
                <a:gd name="f4" fmla="val h"/>
                <a:gd name="f5" fmla="val ss"/>
                <a:gd name="f6" fmla="val 0"/>
                <a:gd name="f7" fmla="val 7061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94C600"/>
            </a:solidFill>
            <a:ln w="15873">
              <a:solidFill>
                <a:srgbClr val="94C600"/>
              </a:solidFill>
              <a:prstDash val="solid"/>
            </a:ln>
          </p:spPr>
          <p:txBody>
            <a:bodyPr vert="horz" wrap="square" lIns="0" tIns="0" rIns="0" bIns="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33" name="Forme libre 32"/>
            <p:cNvSpPr/>
            <p:nvPr/>
          </p:nvSpPr>
          <p:spPr>
            <a:xfrm>
              <a:off x="4069866" y="2450976"/>
              <a:ext cx="1094619" cy="1141875"/>
            </a:xfrm>
            <a:custGeom>
              <a:avLst/>
              <a:gdLst>
                <a:gd name="f0" fmla="val 10800000"/>
                <a:gd name="f1" fmla="val 5400000"/>
                <a:gd name="f2" fmla="val 180"/>
                <a:gd name="f3" fmla="val w"/>
                <a:gd name="f4" fmla="val h"/>
                <a:gd name="f5" fmla="val ss"/>
                <a:gd name="f6" fmla="val 0"/>
                <a:gd name="f7" fmla="val 7061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94C600"/>
            </a:solidFill>
            <a:ln w="15873">
              <a:solidFill>
                <a:srgbClr val="94C600"/>
              </a:solidFill>
              <a:prstDash val="solid"/>
            </a:ln>
          </p:spPr>
          <p:txBody>
            <a:bodyPr vert="horz" wrap="square" lIns="0" tIns="0" rIns="0" bIns="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34" name="Forme libre 33"/>
            <p:cNvSpPr/>
            <p:nvPr/>
          </p:nvSpPr>
          <p:spPr>
            <a:xfrm>
              <a:off x="4727365" y="2450976"/>
              <a:ext cx="1094619" cy="1141875"/>
            </a:xfrm>
            <a:custGeom>
              <a:avLst/>
              <a:gdLst>
                <a:gd name="f0" fmla="val 10800000"/>
                <a:gd name="f1" fmla="val 5400000"/>
                <a:gd name="f2" fmla="val 180"/>
                <a:gd name="f3" fmla="val w"/>
                <a:gd name="f4" fmla="val h"/>
                <a:gd name="f5" fmla="val ss"/>
                <a:gd name="f6" fmla="val 0"/>
                <a:gd name="f7" fmla="val 7061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94C600"/>
            </a:solidFill>
            <a:ln w="15873">
              <a:solidFill>
                <a:srgbClr val="94C600"/>
              </a:solidFill>
              <a:prstDash val="solid"/>
            </a:ln>
          </p:spPr>
          <p:txBody>
            <a:bodyPr vert="horz" wrap="square" lIns="0" tIns="0" rIns="0" bIns="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35" name="Forme libre 34"/>
            <p:cNvSpPr/>
            <p:nvPr/>
          </p:nvSpPr>
          <p:spPr>
            <a:xfrm>
              <a:off x="5385395" y="2450976"/>
              <a:ext cx="1094619" cy="1141875"/>
            </a:xfrm>
            <a:custGeom>
              <a:avLst/>
              <a:gdLst>
                <a:gd name="f0" fmla="val 10800000"/>
                <a:gd name="f1" fmla="val 5400000"/>
                <a:gd name="f2" fmla="val 180"/>
                <a:gd name="f3" fmla="val w"/>
                <a:gd name="f4" fmla="val h"/>
                <a:gd name="f5" fmla="val ss"/>
                <a:gd name="f6" fmla="val 0"/>
                <a:gd name="f7" fmla="val 7061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94C600"/>
            </a:solidFill>
            <a:ln w="15873">
              <a:solidFill>
                <a:srgbClr val="94C600"/>
              </a:solidFill>
              <a:prstDash val="solid"/>
            </a:ln>
          </p:spPr>
          <p:txBody>
            <a:bodyPr vert="horz" wrap="square" lIns="0" tIns="0" rIns="0" bIns="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36" name="Forme libre 35"/>
            <p:cNvSpPr/>
            <p:nvPr/>
          </p:nvSpPr>
          <p:spPr>
            <a:xfrm>
              <a:off x="-7700" y="1484784"/>
              <a:ext cx="5508103" cy="5112568"/>
            </a:xfrm>
            <a:custGeom>
              <a:avLst/>
              <a:gdLst>
                <a:gd name="f0" fmla="val 10800000"/>
                <a:gd name="f1" fmla="val 5400000"/>
                <a:gd name="f2" fmla="val 180"/>
                <a:gd name="f3" fmla="val w"/>
                <a:gd name="f4" fmla="val h"/>
                <a:gd name="f5" fmla="val 0"/>
                <a:gd name="f6" fmla="val 7847902"/>
                <a:gd name="f7" fmla="val 2119501"/>
                <a:gd name="f8" fmla="+- 0 0 -90"/>
                <a:gd name="f9" fmla="*/ f3 1 7847902"/>
                <a:gd name="f10" fmla="*/ f4 1 2119501"/>
                <a:gd name="f11" fmla="+- f7 0 f5"/>
                <a:gd name="f12" fmla="+- f6 0 f5"/>
                <a:gd name="f13" fmla="*/ f8 f0 1"/>
                <a:gd name="f14" fmla="*/ f12 1 7847902"/>
                <a:gd name="f15" fmla="*/ f11 1 2119501"/>
                <a:gd name="f16" fmla="*/ 0 f12 1"/>
                <a:gd name="f17" fmla="*/ 0 f11 1"/>
                <a:gd name="f18" fmla="*/ 7847902 f12 1"/>
                <a:gd name="f19" fmla="*/ 2119501 f11 1"/>
                <a:gd name="f20" fmla="*/ f13 1 f2"/>
                <a:gd name="f21" fmla="*/ f16 1 7847902"/>
                <a:gd name="f22" fmla="*/ f17 1 2119501"/>
                <a:gd name="f23" fmla="*/ f18 1 7847902"/>
                <a:gd name="f24" fmla="*/ f19 1 211950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7847902" h="2119501">
                  <a:moveTo>
                    <a:pt x="f5" y="f5"/>
                  </a:moveTo>
                  <a:lnTo>
                    <a:pt x="f6" y="f5"/>
                  </a:lnTo>
                  <a:lnTo>
                    <a:pt x="f6" y="f7"/>
                  </a:lnTo>
                  <a:lnTo>
                    <a:pt x="f5" y="f7"/>
                  </a:lnTo>
                  <a:lnTo>
                    <a:pt x="f5" y="f5"/>
                  </a:lnTo>
                  <a:close/>
                </a:path>
              </a:pathLst>
            </a:custGeom>
            <a:solidFill>
              <a:srgbClr val="D1DEDF"/>
            </a:solidFill>
            <a:ln w="15873">
              <a:solidFill>
                <a:srgbClr val="61898A"/>
              </a:solidFill>
              <a:prstDash val="solid"/>
            </a:ln>
          </p:spPr>
          <p:txBody>
            <a:bodyPr vert="horz" wrap="square" lIns="45720" tIns="45720" rIns="4572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fr-FR" sz="1800" b="1" i="0" u="none" strike="noStrike" kern="1200" cap="none" spc="0" baseline="0" dirty="0">
                <a:solidFill>
                  <a:srgbClr val="000000"/>
                </a:solidFill>
                <a:uFillTx/>
                <a:latin typeface="Century Gothic"/>
                <a:ea typeface=""/>
                <a:cs typeface=""/>
              </a:endParaRP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fr-FR" sz="1800" b="1" i="0" u="none" strike="noStrike" kern="1200" cap="none" spc="0" baseline="0" dirty="0">
                <a:solidFill>
                  <a:srgbClr val="000000"/>
                </a:solidFill>
                <a:uFillTx/>
                <a:latin typeface="Century Gothic"/>
                <a:ea typeface=""/>
                <a:cs typeface=""/>
              </a:endParaRP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1800" b="1" i="0" u="none" strike="noStrike" kern="1200" cap="none" spc="0" baseline="0" dirty="0" smtClean="0">
                  <a:solidFill>
                    <a:srgbClr val="000000"/>
                  </a:solidFill>
                  <a:uFillTx/>
                  <a:latin typeface="Century Gothic"/>
                  <a:ea typeface=""/>
                  <a:cs typeface=""/>
                </a:rPr>
                <a:t>COUNTRY</a:t>
              </a:r>
              <a:r>
                <a:rPr lang="fr-FR" sz="1800" b="1" i="0" u="none" strike="noStrike" kern="1200" cap="none" spc="0" baseline="0" dirty="0">
                  <a:solidFill>
                    <a:srgbClr val="000000"/>
                  </a:solidFill>
                  <a:uFillTx/>
                  <a:latin typeface="Century Gothic"/>
                  <a:ea typeface=""/>
                  <a:cs typeface=""/>
                </a:rPr>
                <a:t>	: </a:t>
              </a:r>
              <a:r>
                <a:rPr lang="fr-FR" sz="1800" b="1" i="0" u="none" strike="noStrike" kern="1200" cap="none" spc="0" baseline="0" dirty="0" smtClean="0">
                  <a:solidFill>
                    <a:srgbClr val="000000"/>
                  </a:solidFill>
                  <a:uFillTx/>
                  <a:latin typeface="Century Gothic"/>
                  <a:ea typeface=""/>
                  <a:cs typeface=""/>
                </a:rPr>
                <a:t>	République </a:t>
              </a:r>
              <a:r>
                <a:rPr lang="fr-FR" sz="1800" b="1" i="0" u="none" strike="noStrike" kern="1200" cap="none" spc="0" baseline="0" dirty="0">
                  <a:solidFill>
                    <a:srgbClr val="000000"/>
                  </a:solidFill>
                  <a:uFillTx/>
                  <a:latin typeface="Century Gothic"/>
                  <a:ea typeface=""/>
                  <a:cs typeface=""/>
                </a:rPr>
                <a:t>du </a:t>
              </a:r>
              <a:r>
                <a:rPr lang="fr-FR" sz="1800" b="1" i="0" u="none" strike="noStrike" kern="1200" cap="none" spc="0" baseline="0" dirty="0" smtClean="0">
                  <a:solidFill>
                    <a:srgbClr val="000000"/>
                  </a:solidFill>
                  <a:uFillTx/>
                  <a:latin typeface="Century Gothic"/>
                  <a:ea typeface=""/>
                  <a:cs typeface=""/>
                </a:rPr>
                <a:t>Congo</a:t>
              </a:r>
              <a:endParaRPr lang="fr-FR" sz="800" b="1" i="0" u="none" strike="noStrike" kern="1200" cap="none" spc="0" baseline="0" dirty="0">
                <a:solidFill>
                  <a:srgbClr val="000000"/>
                </a:solidFill>
                <a:uFillTx/>
                <a:latin typeface="Century Gothic"/>
                <a:ea typeface=""/>
                <a:cs typeface=""/>
              </a:endParaRP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1800" b="1" i="0" u="none" strike="noStrike" kern="1200" cap="none" spc="0" baseline="0" dirty="0" smtClean="0">
                  <a:solidFill>
                    <a:srgbClr val="000000"/>
                  </a:solidFill>
                  <a:uFillTx/>
                  <a:latin typeface="Century Gothic"/>
                  <a:ea typeface=""/>
                  <a:cs typeface=""/>
                </a:rPr>
                <a:t>CAPITAL</a:t>
              </a:r>
              <a:r>
                <a:rPr lang="fr-FR" sz="1800" b="1" i="0" u="none" strike="noStrike" kern="1200" cap="none" spc="0" baseline="0" dirty="0">
                  <a:solidFill>
                    <a:srgbClr val="000000"/>
                  </a:solidFill>
                  <a:uFillTx/>
                  <a:latin typeface="Century Gothic"/>
                  <a:ea typeface=""/>
                  <a:cs typeface=""/>
                </a:rPr>
                <a:t>	: </a:t>
              </a:r>
              <a:r>
                <a:rPr lang="fr-FR" sz="1800" b="1" i="0" u="none" strike="noStrike" kern="1200" cap="none" spc="0" baseline="0" dirty="0" smtClean="0">
                  <a:solidFill>
                    <a:srgbClr val="000000"/>
                  </a:solidFill>
                  <a:uFillTx/>
                  <a:latin typeface="Century Gothic"/>
                  <a:ea typeface=""/>
                  <a:cs typeface=""/>
                </a:rPr>
                <a:t>	Brazzaville</a:t>
              </a:r>
              <a:endParaRPr lang="fr-FR" sz="1800" b="1" i="0" u="none" strike="noStrike" kern="1200" cap="none" spc="0" baseline="0" dirty="0">
                <a:solidFill>
                  <a:srgbClr val="000000"/>
                </a:solidFill>
                <a:uFillTx/>
                <a:latin typeface="Century Gothic"/>
                <a:ea typeface=""/>
                <a:cs typeface=""/>
              </a:endParaRP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1800" b="1" i="0" u="none" strike="noStrike" kern="0" cap="none" spc="0" baseline="0" dirty="0" smtClean="0">
                  <a:solidFill>
                    <a:srgbClr val="000000"/>
                  </a:solidFill>
                  <a:uFillTx/>
                  <a:latin typeface="Century Gothic"/>
                  <a:ea typeface=""/>
                  <a:cs typeface=""/>
                </a:rPr>
                <a:t>POPULATION</a:t>
              </a:r>
              <a:r>
                <a:rPr lang="fr-FR" sz="1800" b="1" i="0" u="none" strike="noStrike" kern="0" cap="none" spc="0" baseline="0" dirty="0">
                  <a:solidFill>
                    <a:srgbClr val="000000"/>
                  </a:solidFill>
                  <a:uFillTx/>
                  <a:latin typeface="Century Gothic"/>
                  <a:ea typeface=""/>
                  <a:cs typeface=""/>
                </a:rPr>
                <a:t>	</a:t>
              </a:r>
              <a:r>
                <a:rPr lang="fr-FR" sz="1800" b="1" i="0" u="none" strike="noStrike" kern="0" cap="none" spc="0" baseline="0" dirty="0" smtClean="0">
                  <a:solidFill>
                    <a:srgbClr val="000000"/>
                  </a:solidFill>
                  <a:uFillTx/>
                  <a:latin typeface="Century Gothic"/>
                  <a:ea typeface=""/>
                  <a:cs typeface=""/>
                </a:rPr>
                <a:t>: 	4.200.000</a:t>
              </a:r>
              <a:endParaRPr lang="fr-FR" sz="1800" b="1" i="0" u="none" strike="noStrike" kern="0" cap="none" spc="0" baseline="0" dirty="0">
                <a:solidFill>
                  <a:srgbClr val="000000"/>
                </a:solidFill>
                <a:uFillTx/>
                <a:latin typeface="Century Gothic"/>
                <a:ea typeface=""/>
                <a:cs typeface=""/>
              </a:endParaRP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1800" b="1" i="0" u="none" strike="noStrike" kern="0" cap="none" spc="0" baseline="0" dirty="0" smtClean="0">
                  <a:solidFill>
                    <a:srgbClr val="000000"/>
                  </a:solidFill>
                  <a:uFillTx/>
                  <a:latin typeface="Century Gothic"/>
                  <a:ea typeface=""/>
                  <a:cs typeface=""/>
                </a:rPr>
                <a:t>AREA</a:t>
              </a:r>
              <a:r>
                <a:rPr lang="fr-FR" sz="1800" b="1" i="0" u="none" strike="noStrike" kern="0" cap="none" spc="0" baseline="0" dirty="0">
                  <a:solidFill>
                    <a:srgbClr val="000000"/>
                  </a:solidFill>
                  <a:uFillTx/>
                  <a:latin typeface="Century Gothic"/>
                  <a:ea typeface=""/>
                  <a:cs typeface=""/>
                </a:rPr>
                <a:t>		</a:t>
              </a:r>
              <a:r>
                <a:rPr lang="fr-FR" sz="1800" b="1" i="0" u="none" strike="noStrike" kern="0" cap="none" spc="0" baseline="0" dirty="0" smtClean="0">
                  <a:solidFill>
                    <a:srgbClr val="000000"/>
                  </a:solidFill>
                  <a:uFillTx/>
                  <a:latin typeface="Century Gothic"/>
                  <a:ea typeface=""/>
                  <a:cs typeface=""/>
                </a:rPr>
                <a:t>: 	342.000 </a:t>
              </a:r>
              <a:r>
                <a:rPr lang="fr-FR" sz="1800" b="1" i="0" u="none" strike="noStrike" kern="0" cap="none" spc="0" baseline="0" dirty="0">
                  <a:solidFill>
                    <a:srgbClr val="000000"/>
                  </a:solidFill>
                  <a:uFillTx/>
                  <a:latin typeface="Century Gothic"/>
                  <a:ea typeface=""/>
                  <a:cs typeface=""/>
                </a:rPr>
                <a:t>Km</a:t>
              </a:r>
              <a:r>
                <a:rPr lang="fr-FR" sz="1800" b="1" i="0" u="none" strike="noStrike" kern="0" cap="none" spc="0" baseline="30000" dirty="0">
                  <a:solidFill>
                    <a:srgbClr val="000000"/>
                  </a:solidFill>
                  <a:uFillTx/>
                  <a:latin typeface="Century Gothic"/>
                  <a:ea typeface=""/>
                  <a:cs typeface=""/>
                </a:rPr>
                <a:t>2</a:t>
              </a:r>
              <a:r>
                <a:rPr lang="fr-FR" sz="1800" b="1" i="0" u="none" strike="noStrike" kern="0" cap="none" spc="0" baseline="0" dirty="0">
                  <a:solidFill>
                    <a:srgbClr val="000000"/>
                  </a:solidFill>
                  <a:uFillTx/>
                  <a:latin typeface="Century Gothic"/>
                  <a:ea typeface=""/>
                  <a:cs typeface=""/>
                </a:rPr>
                <a:t> </a:t>
              </a: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1800" b="1" i="0" u="none" strike="noStrike" kern="1200" cap="none" spc="0" baseline="0" dirty="0" smtClean="0">
                  <a:solidFill>
                    <a:srgbClr val="000000"/>
                  </a:solidFill>
                  <a:uFillTx/>
                  <a:latin typeface="Century Gothic"/>
                  <a:ea typeface=""/>
                  <a:cs typeface=""/>
                </a:rPr>
                <a:t>HEAD OF STATE: 	Denis </a:t>
              </a:r>
              <a:r>
                <a:rPr lang="fr-FR" sz="1800" b="1" i="0" u="none" strike="noStrike" kern="1200" cap="none" spc="0" baseline="0" dirty="0">
                  <a:solidFill>
                    <a:srgbClr val="000000"/>
                  </a:solidFill>
                  <a:uFillTx/>
                  <a:latin typeface="Century Gothic"/>
                  <a:ea typeface=""/>
                  <a:cs typeface=""/>
                </a:rPr>
                <a:t>SASSOU </a:t>
              </a:r>
              <a:r>
                <a:rPr lang="fr-FR" sz="1800" b="1" i="0" u="none" strike="noStrike" kern="1200" cap="none" spc="0" baseline="0" dirty="0" smtClean="0">
                  <a:solidFill>
                    <a:srgbClr val="000000"/>
                  </a:solidFill>
                  <a:uFillTx/>
                  <a:latin typeface="Century Gothic"/>
                  <a:ea typeface=""/>
                  <a:cs typeface=""/>
                </a:rPr>
                <a:t>NGUESSO</a:t>
              </a:r>
              <a:endParaRPr lang="fr-FR" sz="1800" b="1" i="0" u="none" strike="noStrike" kern="0" cap="none" spc="0" baseline="0" dirty="0">
                <a:solidFill>
                  <a:srgbClr val="000000"/>
                </a:solidFill>
                <a:uFillTx/>
                <a:latin typeface="Century Gothic"/>
                <a:ea typeface=""/>
                <a:cs typeface=""/>
              </a:endParaRPr>
            </a:p>
            <a:p>
              <a:pPr marL="0" marR="0" lvl="0" indent="0" algn="l" defTabSz="8001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fr-FR" sz="1800" b="1" i="0" u="none" strike="noStrike" kern="0" cap="none" spc="0" baseline="0" dirty="0" smtClean="0">
                  <a:solidFill>
                    <a:srgbClr val="000000"/>
                  </a:solidFill>
                  <a:uFillTx/>
                  <a:latin typeface="Century Gothic"/>
                  <a:ea typeface=""/>
                  <a:cs typeface=""/>
                </a:rPr>
                <a:t> YOUNG POPULATION</a:t>
              </a:r>
              <a:r>
                <a:rPr lang="fr-FR" sz="1800" b="1" i="0" u="none" strike="noStrike" kern="0" cap="none" spc="0" baseline="0" dirty="0">
                  <a:solidFill>
                    <a:srgbClr val="000000"/>
                  </a:solidFill>
                  <a:uFillTx/>
                  <a:latin typeface="Century Gothic"/>
                  <a:ea typeface=""/>
                  <a:cs typeface=""/>
                </a:rPr>
                <a:t>	</a:t>
              </a:r>
              <a:r>
                <a:rPr lang="fr-FR" sz="1800" b="1" i="0" u="none" strike="noStrike" kern="0" cap="none" spc="0" baseline="0" dirty="0" smtClean="0">
                  <a:solidFill>
                    <a:srgbClr val="000000"/>
                  </a:solidFill>
                  <a:uFillTx/>
                  <a:latin typeface="Century Gothic"/>
                  <a:ea typeface=""/>
                  <a:cs typeface=""/>
                </a:rPr>
                <a:t>: </a:t>
              </a:r>
              <a:r>
                <a:rPr lang="fr-FR" b="1" kern="0" dirty="0">
                  <a:solidFill>
                    <a:srgbClr val="000000"/>
                  </a:solidFill>
                  <a:latin typeface="Century Gothic"/>
                  <a:ea typeface=""/>
                  <a:cs typeface=""/>
                </a:rPr>
                <a:t>5</a:t>
              </a:r>
              <a:r>
                <a:rPr lang="fr-FR" sz="1800" b="1" i="0" u="none" strike="noStrike" kern="0" cap="none" spc="0" baseline="0" dirty="0" smtClean="0">
                  <a:solidFill>
                    <a:srgbClr val="000000"/>
                  </a:solidFill>
                  <a:uFillTx/>
                  <a:latin typeface="Century Gothic"/>
                  <a:ea typeface=""/>
                  <a:cs typeface=""/>
                </a:rPr>
                <a:t>1</a:t>
              </a:r>
              <a:r>
                <a:rPr lang="fr-FR" sz="1800" b="1" i="0" u="none" strike="noStrike" kern="0" cap="none" spc="0" baseline="0" dirty="0">
                  <a:solidFill>
                    <a:srgbClr val="000000"/>
                  </a:solidFill>
                  <a:uFillTx/>
                  <a:latin typeface="Century Gothic"/>
                  <a:ea typeface=""/>
                  <a:cs typeface=""/>
                </a:rPr>
                <a:t>%			</a:t>
              </a:r>
            </a:p>
            <a:p>
              <a:pPr marL="0" marR="0" lvl="0" indent="0" algn="l" defTabSz="8001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fr-FR" sz="1800" b="1" i="0" u="none" strike="noStrike" kern="0" cap="none" spc="0" baseline="0" dirty="0" smtClean="0">
                  <a:solidFill>
                    <a:srgbClr val="000000"/>
                  </a:solidFill>
                  <a:uFillTx/>
                  <a:latin typeface="Century Gothic"/>
                  <a:ea typeface=""/>
                  <a:cs typeface=""/>
                </a:rPr>
                <a:t>OFFICIAL LANGUAGE: French</a:t>
              </a:r>
              <a:endParaRPr lang="fr-FR" sz="1800" b="1" i="0" u="none" strike="noStrike" kern="0" cap="none" spc="0" baseline="0" dirty="0">
                <a:solidFill>
                  <a:srgbClr val="000000"/>
                </a:solidFill>
                <a:uFillTx/>
                <a:latin typeface="Century Gothic"/>
                <a:ea typeface=""/>
                <a:cs typeface=""/>
              </a:endParaRPr>
            </a:p>
            <a:p>
              <a:pPr marL="0" marR="0" lvl="0" indent="0" algn="l" defTabSz="800100" rtl="0" fontAlgn="auto" hangingPunct="1">
                <a:lnSpc>
                  <a:spcPct val="100000"/>
                </a:lnSpc>
                <a:spcBef>
                  <a:spcPts val="0"/>
                </a:spcBef>
                <a:spcAft>
                  <a:spcPts val="800"/>
                </a:spcAft>
                <a:buNone/>
                <a:tabLst/>
                <a:defRPr sz="1800" b="0" i="0" u="none" strike="noStrike" kern="0" cap="none" spc="0" baseline="0">
                  <a:solidFill>
                    <a:srgbClr val="000000"/>
                  </a:solidFill>
                  <a:uFillTx/>
                </a:defRPr>
              </a:pPr>
              <a:endParaRPr lang="fr-FR" sz="1800" b="1" i="0" u="none" strike="noStrike" kern="0" cap="none" spc="0" baseline="0" dirty="0">
                <a:solidFill>
                  <a:srgbClr val="000000"/>
                </a:solidFill>
                <a:uFillTx/>
                <a:latin typeface="Century Gothic"/>
                <a:ea typeface=""/>
                <a:cs typeface=""/>
              </a:endParaRP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fr-FR" sz="1800" b="1" i="0" u="none" strike="noStrike" kern="1200" cap="none" spc="0" baseline="0" dirty="0">
                <a:solidFill>
                  <a:srgbClr val="000000"/>
                </a:solidFill>
                <a:uFillTx/>
                <a:latin typeface="Century Gothic"/>
                <a:ea typeface=""/>
                <a:cs typeface=""/>
              </a:endParaRPr>
            </a:p>
          </p:txBody>
        </p:sp>
        <p:sp>
          <p:nvSpPr>
            <p:cNvPr id="37" name="Forme libre 36"/>
            <p:cNvSpPr/>
            <p:nvPr/>
          </p:nvSpPr>
          <p:spPr>
            <a:xfrm>
              <a:off x="1416222" y="5971032"/>
              <a:ext cx="1094619" cy="842345"/>
            </a:xfrm>
            <a:custGeom>
              <a:avLst/>
              <a:gdLst>
                <a:gd name="f0" fmla="val 10800000"/>
                <a:gd name="f1" fmla="val 5400000"/>
                <a:gd name="f2" fmla="val 180"/>
                <a:gd name="f3" fmla="val w"/>
                <a:gd name="f4" fmla="val h"/>
                <a:gd name="f5" fmla="val ss"/>
                <a:gd name="f6" fmla="val 0"/>
                <a:gd name="f7" fmla="val 7061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61898A"/>
            </a:solidFill>
            <a:ln w="15873">
              <a:solidFill>
                <a:srgbClr val="61898A"/>
              </a:solidFill>
              <a:prstDash val="solid"/>
            </a:ln>
          </p:spPr>
          <p:txBody>
            <a:bodyPr vert="horz" wrap="square" lIns="0" tIns="0" rIns="0" bIns="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38" name="Forme libre 37"/>
            <p:cNvSpPr/>
            <p:nvPr/>
          </p:nvSpPr>
          <p:spPr>
            <a:xfrm>
              <a:off x="2073731" y="5971032"/>
              <a:ext cx="1094619" cy="842345"/>
            </a:xfrm>
            <a:custGeom>
              <a:avLst/>
              <a:gdLst>
                <a:gd name="f0" fmla="val 10800000"/>
                <a:gd name="f1" fmla="val 5400000"/>
                <a:gd name="f2" fmla="val 180"/>
                <a:gd name="f3" fmla="val w"/>
                <a:gd name="f4" fmla="val h"/>
                <a:gd name="f5" fmla="val ss"/>
                <a:gd name="f6" fmla="val 0"/>
                <a:gd name="f7" fmla="val 7061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61898A"/>
            </a:solidFill>
            <a:ln w="15873">
              <a:solidFill>
                <a:srgbClr val="61898A"/>
              </a:solidFill>
              <a:prstDash val="solid"/>
            </a:ln>
          </p:spPr>
          <p:txBody>
            <a:bodyPr vert="horz" wrap="square" lIns="0" tIns="0" rIns="0" bIns="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39" name="Forme libre 38"/>
            <p:cNvSpPr/>
            <p:nvPr/>
          </p:nvSpPr>
          <p:spPr>
            <a:xfrm>
              <a:off x="2731742" y="5971032"/>
              <a:ext cx="1094619" cy="842345"/>
            </a:xfrm>
            <a:custGeom>
              <a:avLst/>
              <a:gdLst>
                <a:gd name="f0" fmla="val 10800000"/>
                <a:gd name="f1" fmla="val 5400000"/>
                <a:gd name="f2" fmla="val 180"/>
                <a:gd name="f3" fmla="val w"/>
                <a:gd name="f4" fmla="val h"/>
                <a:gd name="f5" fmla="val ss"/>
                <a:gd name="f6" fmla="val 0"/>
                <a:gd name="f7" fmla="val 7061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61898A"/>
            </a:solidFill>
            <a:ln w="15873">
              <a:solidFill>
                <a:srgbClr val="61898A"/>
              </a:solidFill>
              <a:prstDash val="solid"/>
            </a:ln>
          </p:spPr>
          <p:txBody>
            <a:bodyPr vert="horz" wrap="square" lIns="0" tIns="0" rIns="0" bIns="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40" name="Forme libre 39"/>
            <p:cNvSpPr/>
            <p:nvPr/>
          </p:nvSpPr>
          <p:spPr>
            <a:xfrm>
              <a:off x="3389241" y="5971032"/>
              <a:ext cx="1094619" cy="842345"/>
            </a:xfrm>
            <a:custGeom>
              <a:avLst/>
              <a:gdLst>
                <a:gd name="f0" fmla="val 10800000"/>
                <a:gd name="f1" fmla="val 5400000"/>
                <a:gd name="f2" fmla="val 180"/>
                <a:gd name="f3" fmla="val w"/>
                <a:gd name="f4" fmla="val h"/>
                <a:gd name="f5" fmla="val ss"/>
                <a:gd name="f6" fmla="val 0"/>
                <a:gd name="f7" fmla="val 7061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61898A"/>
            </a:solidFill>
            <a:ln w="15873">
              <a:solidFill>
                <a:srgbClr val="61898A"/>
              </a:solidFill>
              <a:prstDash val="solid"/>
            </a:ln>
          </p:spPr>
          <p:txBody>
            <a:bodyPr vert="horz" wrap="square" lIns="0" tIns="0" rIns="0" bIns="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41" name="Forme libre 40"/>
            <p:cNvSpPr/>
            <p:nvPr/>
          </p:nvSpPr>
          <p:spPr>
            <a:xfrm>
              <a:off x="4047271" y="5971032"/>
              <a:ext cx="1094619" cy="842345"/>
            </a:xfrm>
            <a:custGeom>
              <a:avLst/>
              <a:gdLst>
                <a:gd name="f0" fmla="val 10800000"/>
                <a:gd name="f1" fmla="val 5400000"/>
                <a:gd name="f2" fmla="val 180"/>
                <a:gd name="f3" fmla="val w"/>
                <a:gd name="f4" fmla="val h"/>
                <a:gd name="f5" fmla="val ss"/>
                <a:gd name="f6" fmla="val 0"/>
                <a:gd name="f7" fmla="val 7061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61898A"/>
            </a:solidFill>
            <a:ln w="15873">
              <a:solidFill>
                <a:srgbClr val="61898A"/>
              </a:solidFill>
              <a:prstDash val="solid"/>
            </a:ln>
          </p:spPr>
          <p:txBody>
            <a:bodyPr vert="horz" wrap="square" lIns="0" tIns="0" rIns="0" bIns="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42" name="Forme libre 41"/>
            <p:cNvSpPr/>
            <p:nvPr/>
          </p:nvSpPr>
          <p:spPr>
            <a:xfrm>
              <a:off x="4704770" y="5971032"/>
              <a:ext cx="1094619" cy="842345"/>
            </a:xfrm>
            <a:custGeom>
              <a:avLst/>
              <a:gdLst>
                <a:gd name="f0" fmla="val 10800000"/>
                <a:gd name="f1" fmla="val 5400000"/>
                <a:gd name="f2" fmla="val 180"/>
                <a:gd name="f3" fmla="val w"/>
                <a:gd name="f4" fmla="val h"/>
                <a:gd name="f5" fmla="val ss"/>
                <a:gd name="f6" fmla="val 0"/>
                <a:gd name="f7" fmla="val 7061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61898A"/>
            </a:solidFill>
            <a:ln w="15873">
              <a:solidFill>
                <a:srgbClr val="61898A"/>
              </a:solidFill>
              <a:prstDash val="solid"/>
            </a:ln>
          </p:spPr>
          <p:txBody>
            <a:bodyPr vert="horz" wrap="square" lIns="0" tIns="0" rIns="0" bIns="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43" name="Forme libre 42"/>
            <p:cNvSpPr/>
            <p:nvPr/>
          </p:nvSpPr>
          <p:spPr>
            <a:xfrm>
              <a:off x="5362791" y="5971032"/>
              <a:ext cx="1094619" cy="842345"/>
            </a:xfrm>
            <a:custGeom>
              <a:avLst/>
              <a:gdLst>
                <a:gd name="f0" fmla="val 10800000"/>
                <a:gd name="f1" fmla="val 5400000"/>
                <a:gd name="f2" fmla="val 180"/>
                <a:gd name="f3" fmla="val w"/>
                <a:gd name="f4" fmla="val h"/>
                <a:gd name="f5" fmla="val ss"/>
                <a:gd name="f6" fmla="val 0"/>
                <a:gd name="f7" fmla="val 7061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61898A"/>
            </a:solidFill>
            <a:ln w="15873">
              <a:solidFill>
                <a:srgbClr val="61898A"/>
              </a:solidFill>
              <a:prstDash val="solid"/>
            </a:ln>
          </p:spPr>
          <p:txBody>
            <a:bodyPr vert="horz" wrap="square" lIns="0" tIns="0" rIns="0" bIns="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grpSp>
      <p:pic>
        <p:nvPicPr>
          <p:cNvPr id="27" name="Picture 2" descr="carte">
            <a:hlinkClick r:id="rId4"/>
          </p:cNvPr>
          <p:cNvPicPr>
            <a:picLocks noChangeAspect="1"/>
          </p:cNvPicPr>
          <p:nvPr/>
        </p:nvPicPr>
        <p:blipFill>
          <a:blip r:embed="rId5" cstate="print"/>
          <a:srcRect/>
          <a:stretch>
            <a:fillRect/>
          </a:stretch>
        </p:blipFill>
        <p:spPr>
          <a:xfrm>
            <a:off x="5580112" y="1539044"/>
            <a:ext cx="3519493" cy="4626260"/>
          </a:xfrm>
          <a:prstGeom prst="rect">
            <a:avLst/>
          </a:prstGeom>
          <a:solidFill>
            <a:srgbClr val="61898A"/>
          </a:solidFill>
          <a:ln w="63495">
            <a:solidFill>
              <a:srgbClr val="333333"/>
            </a:solidFill>
            <a:prstDash val="solid"/>
          </a:ln>
          <a:effectLst>
            <a:outerShdw dist="292095" dir="5400000" algn="tl">
              <a:srgbClr val="000000">
                <a:alpha val="22000"/>
              </a:srgbClr>
            </a:outerShdw>
          </a:effectLst>
        </p:spPr>
      </p:pic>
    </p:spTree>
    <p:extLst>
      <p:ext uri="{BB962C8B-B14F-4D97-AF65-F5344CB8AC3E}">
        <p14:creationId xmlns="" xmlns:p14="http://schemas.microsoft.com/office/powerpoint/2010/main" val="165362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26" name="ZoneTexte 14"/>
          <p:cNvSpPr txBox="1"/>
          <p:nvPr/>
        </p:nvSpPr>
        <p:spPr>
          <a:xfrm>
            <a:off x="5796134" y="116631"/>
            <a:ext cx="3347865" cy="2339099"/>
          </a:xfrm>
          <a:prstGeom prst="rect">
            <a:avLst/>
          </a:prstGeom>
          <a:solidFill>
            <a:srgbClr val="BACECE"/>
          </a:solidFill>
          <a:ln>
            <a:noFill/>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600" b="1" i="0" u="none" strike="noStrike" kern="0" cap="none" spc="0" baseline="0" dirty="0">
                <a:solidFill>
                  <a:srgbClr val="000000"/>
                </a:solidFill>
                <a:uFillTx/>
                <a:latin typeface="Century Gothic"/>
                <a:ea typeface=""/>
                <a:cs typeface=""/>
              </a:rPr>
              <a:t>IDE: $352 millions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600" b="1" i="0" u="none" strike="noStrike" kern="0" cap="none" spc="0" baseline="0" dirty="0">
              <a:solidFill>
                <a:srgbClr val="000000"/>
              </a:solidFill>
              <a:uFillTx/>
              <a:latin typeface="Century Gothic"/>
              <a:ea typeface=""/>
              <a:cs typeface=""/>
            </a:endParaRP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600" b="1" i="0" u="none" strike="noStrike" kern="0" cap="none" spc="0" baseline="0" dirty="0">
                <a:solidFill>
                  <a:srgbClr val="000000"/>
                </a:solidFill>
                <a:uFillTx/>
                <a:latin typeface="Century Gothic"/>
                <a:ea typeface=""/>
                <a:cs typeface=""/>
              </a:rPr>
              <a:t>Exportation: $ 5037  millions dont $4375 millions de pétrole et  $403 millions de bois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600" b="1" i="0" u="none" strike="noStrike" kern="0" cap="none" spc="0" baseline="0" dirty="0">
              <a:solidFill>
                <a:srgbClr val="000000"/>
              </a:solidFill>
              <a:uFillTx/>
              <a:latin typeface="Century Gothic"/>
              <a:ea typeface=""/>
              <a:cs typeface=""/>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600" b="1" i="0" u="none" strike="noStrike" kern="0" cap="none" spc="0" baseline="0" dirty="0">
                <a:solidFill>
                  <a:srgbClr val="000000"/>
                </a:solidFill>
                <a:uFillTx/>
                <a:latin typeface="Century Gothic"/>
                <a:ea typeface=""/>
                <a:cs typeface=""/>
              </a:rPr>
              <a:t>Importations: $ 1564 millions</a:t>
            </a:r>
            <a:endParaRPr lang="fr-FR" sz="1800" b="1" i="0" u="none" strike="noStrike" kern="0" cap="none" spc="0" baseline="0" dirty="0">
              <a:solidFill>
                <a:srgbClr val="000000"/>
              </a:solidFill>
              <a:uFillTx/>
              <a:latin typeface="Century Gothic"/>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a typeface=""/>
              <a:cs typeface=""/>
            </a:endParaRPr>
          </a:p>
        </p:txBody>
      </p:sp>
      <p:sp>
        <p:nvSpPr>
          <p:cNvPr id="44" name="Forme libre 43"/>
          <p:cNvSpPr/>
          <p:nvPr/>
        </p:nvSpPr>
        <p:spPr>
          <a:xfrm>
            <a:off x="5796134" y="2650351"/>
            <a:ext cx="3347865" cy="401238"/>
          </a:xfrm>
          <a:custGeom>
            <a:avLst/>
            <a:gdLst>
              <a:gd name="f0" fmla="val 10800000"/>
              <a:gd name="f1" fmla="val 5400000"/>
              <a:gd name="f2" fmla="val 180"/>
              <a:gd name="f3" fmla="val w"/>
              <a:gd name="f4" fmla="val h"/>
              <a:gd name="f5" fmla="val 0"/>
              <a:gd name="f6" fmla="val 4866997"/>
              <a:gd name="f7" fmla="val 442454"/>
              <a:gd name="f8" fmla="+- 0 0 -90"/>
              <a:gd name="f9" fmla="*/ f3 1 4866997"/>
              <a:gd name="f10" fmla="*/ f4 1 442454"/>
              <a:gd name="f11" fmla="+- f7 0 f5"/>
              <a:gd name="f12" fmla="+- f6 0 f5"/>
              <a:gd name="f13" fmla="*/ f8 f0 1"/>
              <a:gd name="f14" fmla="*/ f12 1 4866997"/>
              <a:gd name="f15" fmla="*/ f11 1 442454"/>
              <a:gd name="f16" fmla="*/ 0 f12 1"/>
              <a:gd name="f17" fmla="*/ 0 f11 1"/>
              <a:gd name="f18" fmla="*/ 4866997 f12 1"/>
              <a:gd name="f19" fmla="*/ 442454 f11 1"/>
              <a:gd name="f20" fmla="*/ f13 1 f2"/>
              <a:gd name="f21" fmla="*/ f16 1 4866997"/>
              <a:gd name="f22" fmla="*/ f17 1 442454"/>
              <a:gd name="f23" fmla="*/ f18 1 4866997"/>
              <a:gd name="f24" fmla="*/ f19 1 44245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866997" h="442454">
                <a:moveTo>
                  <a:pt x="f5" y="f5"/>
                </a:moveTo>
                <a:lnTo>
                  <a:pt x="f6" y="f5"/>
                </a:lnTo>
                <a:lnTo>
                  <a:pt x="f6" y="f7"/>
                </a:lnTo>
                <a:lnTo>
                  <a:pt x="f5" y="f7"/>
                </a:lnTo>
                <a:lnTo>
                  <a:pt x="f5" y="f5"/>
                </a:lnTo>
                <a:close/>
              </a:path>
            </a:pathLst>
          </a:custGeom>
          <a:solidFill>
            <a:srgbClr val="88A1AD"/>
          </a:solidFill>
          <a:ln>
            <a:noFill/>
            <a:prstDash val="solid"/>
          </a:ln>
        </p:spPr>
        <p:txBody>
          <a:bodyPr vert="horz" wrap="square" lIns="76196" tIns="76196" rIns="76196" bIns="76196" anchor="t" anchorCtr="1"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88997" rtl="0" fontAlgn="auto" hangingPunct="1">
              <a:lnSpc>
                <a:spcPct val="90000"/>
              </a:lnSpc>
              <a:spcBef>
                <a:spcPts val="0"/>
              </a:spcBef>
              <a:spcAft>
                <a:spcPts val="800"/>
              </a:spcAft>
              <a:buSzPct val="100000"/>
              <a:buFont typeface="Wingdings" pitchFamily="2"/>
              <a:buChar char="q"/>
              <a:tabLst/>
              <a:defRPr sz="1800" b="0" i="0" u="none" strike="noStrike" kern="0" cap="none" spc="0" baseline="0">
                <a:solidFill>
                  <a:srgbClr val="000000"/>
                </a:solidFill>
                <a:uFillTx/>
              </a:defRPr>
            </a:pPr>
            <a:r>
              <a:rPr lang="fr-FR" sz="2000" b="1" i="1" u="none" strike="noStrike" kern="1200" cap="none" spc="0" baseline="0">
                <a:solidFill>
                  <a:srgbClr val="000000"/>
                </a:solidFill>
                <a:uFillTx/>
                <a:latin typeface="Century Gothic"/>
                <a:ea typeface=""/>
                <a:cs typeface=""/>
              </a:rPr>
              <a:t> PAYS FRONTALIERS</a:t>
            </a:r>
          </a:p>
        </p:txBody>
      </p:sp>
      <p:sp>
        <p:nvSpPr>
          <p:cNvPr id="45" name="Forme libre 44"/>
          <p:cNvSpPr/>
          <p:nvPr/>
        </p:nvSpPr>
        <p:spPr>
          <a:xfrm>
            <a:off x="5796134" y="3212973"/>
            <a:ext cx="3347865" cy="3528395"/>
          </a:xfrm>
          <a:custGeom>
            <a:avLst/>
            <a:gdLst>
              <a:gd name="f0" fmla="val 10800000"/>
              <a:gd name="f1" fmla="val 5400000"/>
              <a:gd name="f2" fmla="val 180"/>
              <a:gd name="f3" fmla="val w"/>
              <a:gd name="f4" fmla="val h"/>
              <a:gd name="f5" fmla="val 0"/>
              <a:gd name="f6" fmla="val 7800867"/>
              <a:gd name="f7" fmla="val 915723"/>
              <a:gd name="f8" fmla="+- 0 0 -90"/>
              <a:gd name="f9" fmla="*/ f3 1 7800867"/>
              <a:gd name="f10" fmla="*/ f4 1 915723"/>
              <a:gd name="f11" fmla="+- f7 0 f5"/>
              <a:gd name="f12" fmla="+- f6 0 f5"/>
              <a:gd name="f13" fmla="*/ f8 f0 1"/>
              <a:gd name="f14" fmla="*/ f12 1 7800867"/>
              <a:gd name="f15" fmla="*/ f11 1 915723"/>
              <a:gd name="f16" fmla="*/ 0 f12 1"/>
              <a:gd name="f17" fmla="*/ 0 f11 1"/>
              <a:gd name="f18" fmla="*/ 7800867 f12 1"/>
              <a:gd name="f19" fmla="*/ 915723 f11 1"/>
              <a:gd name="f20" fmla="*/ f13 1 f2"/>
              <a:gd name="f21" fmla="*/ f16 1 7800867"/>
              <a:gd name="f22" fmla="*/ f17 1 915723"/>
              <a:gd name="f23" fmla="*/ f18 1 7800867"/>
              <a:gd name="f24" fmla="*/ f19 1 91572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7800867" h="915723">
                <a:moveTo>
                  <a:pt x="f5" y="f5"/>
                </a:moveTo>
                <a:lnTo>
                  <a:pt x="f6" y="f5"/>
                </a:lnTo>
                <a:lnTo>
                  <a:pt x="f6" y="f7"/>
                </a:lnTo>
                <a:lnTo>
                  <a:pt x="f5" y="f7"/>
                </a:lnTo>
                <a:lnTo>
                  <a:pt x="f5" y="f5"/>
                </a:lnTo>
                <a:close/>
              </a:path>
            </a:pathLst>
          </a:custGeom>
          <a:solidFill>
            <a:srgbClr val="61898A"/>
          </a:solidFill>
          <a:ln w="15873">
            <a:solidFill>
              <a:srgbClr val="61898A"/>
            </a:solidFill>
            <a:prstDash val="solid"/>
          </a:ln>
        </p:spPr>
        <p:txBody>
          <a:bodyPr vert="horz" wrap="square" lIns="45720" tIns="45720" rIns="4572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marR="0" lvl="1" indent="-285750" algn="l" defTabSz="8001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Century Gothic"/>
                <a:ea typeface=""/>
                <a:cs typeface=""/>
              </a:rPr>
              <a:t>GABON, </a:t>
            </a:r>
          </a:p>
          <a:p>
            <a:pPr marL="0" marR="0" lvl="0" indent="0" algn="l" defTabSz="8001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0" b="1" i="0" u="none" strike="noStrike" kern="0" cap="none" spc="0" baseline="0">
              <a:solidFill>
                <a:srgbClr val="000000"/>
              </a:solidFill>
              <a:uFillTx/>
              <a:latin typeface="Century Gothic"/>
              <a:ea typeface=""/>
              <a:cs typeface=""/>
            </a:endParaRPr>
          </a:p>
          <a:p>
            <a:pPr marL="742950" marR="0" lvl="1" indent="-285750" algn="l" defTabSz="8001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fr-FR" sz="900" b="1" i="0" u="none" strike="noStrike" kern="1200" cap="none" spc="0" baseline="0">
              <a:solidFill>
                <a:srgbClr val="000000"/>
              </a:solidFill>
              <a:uFillTx/>
              <a:latin typeface="Century Gothic"/>
              <a:ea typeface=""/>
              <a:cs typeface=""/>
            </a:endParaRPr>
          </a:p>
          <a:p>
            <a:pPr marL="742950" marR="0" lvl="1" indent="-285750" algn="l" defTabSz="8001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Century Gothic"/>
                <a:ea typeface=""/>
                <a:cs typeface=""/>
              </a:rPr>
              <a:t>CAMEROUN, </a:t>
            </a:r>
          </a:p>
          <a:p>
            <a:pPr marL="0" marR="0" lvl="0" indent="0" algn="l" defTabSz="8001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0" b="1" i="0" u="none" strike="noStrike" kern="1200" cap="none" spc="0" baseline="0">
              <a:solidFill>
                <a:srgbClr val="000000"/>
              </a:solidFill>
              <a:uFillTx/>
              <a:latin typeface="Century Gothic"/>
              <a:ea typeface=""/>
              <a:cs typeface=""/>
            </a:endParaRPr>
          </a:p>
          <a:p>
            <a:pPr marL="742950" marR="0" lvl="1" indent="-285750" algn="l" defTabSz="8001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fr-FR" sz="1100" b="1" i="0" u="none" strike="noStrike" kern="1200" cap="none" spc="0" baseline="0">
              <a:solidFill>
                <a:srgbClr val="000000"/>
              </a:solidFill>
              <a:uFillTx/>
              <a:latin typeface="Century Gothic"/>
              <a:ea typeface=""/>
              <a:cs typeface=""/>
            </a:endParaRPr>
          </a:p>
          <a:p>
            <a:pPr marL="742950" marR="0" lvl="1" indent="-285750" algn="l" defTabSz="8001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Century Gothic"/>
                <a:ea typeface=""/>
                <a:cs typeface=""/>
              </a:rPr>
              <a:t>RÉPUBLIQUE CENTRAFRICAINE, </a:t>
            </a:r>
          </a:p>
          <a:p>
            <a:pPr marL="0" marR="0" lvl="0" indent="0" algn="l" defTabSz="8001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0" b="1" i="0" u="none" strike="noStrike" kern="1200" cap="none" spc="0" baseline="0">
              <a:solidFill>
                <a:srgbClr val="000000"/>
              </a:solidFill>
              <a:uFillTx/>
              <a:latin typeface="Century Gothic"/>
              <a:ea typeface=""/>
              <a:cs typeface=""/>
            </a:endParaRPr>
          </a:p>
          <a:p>
            <a:pPr marL="742950" marR="0" lvl="1" indent="-285750" algn="l" defTabSz="8001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fr-FR" sz="1000" b="1" i="0" u="none" strike="noStrike" kern="1200" cap="none" spc="0" baseline="0">
              <a:solidFill>
                <a:srgbClr val="000000"/>
              </a:solidFill>
              <a:uFillTx/>
              <a:latin typeface="Century Gothic"/>
              <a:ea typeface=""/>
              <a:cs typeface=""/>
            </a:endParaRPr>
          </a:p>
          <a:p>
            <a:pPr marL="742950" marR="0" lvl="1" indent="-285750" algn="l" defTabSz="8001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Century Gothic"/>
                <a:ea typeface=""/>
                <a:cs typeface=""/>
              </a:rPr>
              <a:t>RÉPUBLIQUE DÉMOCRATIQUE DU CONGO, </a:t>
            </a:r>
          </a:p>
          <a:p>
            <a:pPr marL="0" marR="0" lvl="0" indent="0" algn="l" defTabSz="8001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0" b="1" i="0" u="none" strike="noStrike" kern="1200" cap="none" spc="0" baseline="0">
              <a:solidFill>
                <a:srgbClr val="000000"/>
              </a:solidFill>
              <a:uFillTx/>
              <a:latin typeface="Century Gothic"/>
              <a:ea typeface=""/>
              <a:cs typeface=""/>
            </a:endParaRPr>
          </a:p>
          <a:p>
            <a:pPr marL="742950" marR="0" lvl="1" indent="-285750" algn="l" defTabSz="8001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fr-FR" sz="900" b="1" i="0" u="none" strike="noStrike" kern="1200" cap="none" spc="0" baseline="0">
              <a:solidFill>
                <a:srgbClr val="000000"/>
              </a:solidFill>
              <a:uFillTx/>
              <a:latin typeface="Century Gothic"/>
              <a:ea typeface=""/>
              <a:cs typeface=""/>
            </a:endParaRPr>
          </a:p>
          <a:p>
            <a:pPr marL="742950" marR="0" lvl="1" indent="-285750" algn="l" defTabSz="8001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Century Gothic"/>
                <a:ea typeface=""/>
                <a:cs typeface=""/>
              </a:rPr>
              <a:t>ANGOLA</a:t>
            </a:r>
          </a:p>
        </p:txBody>
      </p:sp>
      <p:pic>
        <p:nvPicPr>
          <p:cNvPr id="46" name="Image 45" descr="http://auto.img.v4.skyrock.net/1022/23611022/pics/2542569937_1.jpg"/>
          <p:cNvPicPr>
            <a:picLocks noChangeAspect="1"/>
          </p:cNvPicPr>
          <p:nvPr/>
        </p:nvPicPr>
        <p:blipFill>
          <a:blip r:embed="rId4" cstate="print"/>
          <a:srcRect/>
          <a:stretch>
            <a:fillRect/>
          </a:stretch>
        </p:blipFill>
        <p:spPr>
          <a:xfrm>
            <a:off x="0" y="0"/>
            <a:ext cx="5796134" cy="6858000"/>
          </a:xfrm>
          <a:prstGeom prst="rect">
            <a:avLst/>
          </a:prstGeom>
          <a:noFill/>
          <a:ln>
            <a:noFill/>
          </a:ln>
        </p:spPr>
      </p:pic>
    </p:spTree>
    <p:extLst>
      <p:ext uri="{BB962C8B-B14F-4D97-AF65-F5344CB8AC3E}">
        <p14:creationId xmlns="" xmlns:p14="http://schemas.microsoft.com/office/powerpoint/2010/main" val="165362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26" name="ZoneTexte 7"/>
          <p:cNvSpPr txBox="1"/>
          <p:nvPr/>
        </p:nvSpPr>
        <p:spPr>
          <a:xfrm>
            <a:off x="1475654" y="349497"/>
            <a:ext cx="6336700" cy="461662"/>
          </a:xfrm>
          <a:prstGeom prst="rect">
            <a:avLst/>
          </a:prstGeom>
          <a:solidFill>
            <a:srgbClr val="88A1AD"/>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a:solidFill>
                  <a:srgbClr val="002060"/>
                </a:solidFill>
                <a:uFillTx/>
                <a:latin typeface="Verdana" pitchFamily="34"/>
                <a:ea typeface="Verdana" pitchFamily="34"/>
                <a:cs typeface="Verdana" pitchFamily="34"/>
              </a:rPr>
              <a:t> </a:t>
            </a:r>
            <a:r>
              <a:rPr lang="fr-FR" sz="2400" b="1" i="0" u="none" strike="noStrike" kern="1200" cap="none" spc="0" baseline="0" dirty="0" smtClean="0">
                <a:solidFill>
                  <a:srgbClr val="000000"/>
                </a:solidFill>
                <a:uFillTx/>
                <a:latin typeface="Calibri"/>
                <a:ea typeface="Verdana" pitchFamily="34"/>
                <a:cs typeface="Verdana" pitchFamily="34"/>
              </a:rPr>
              <a:t>POLITICAL SITUATION</a:t>
            </a:r>
            <a:endParaRPr lang="fr-FR" sz="2400" b="1" i="0" u="none" strike="noStrike" kern="1200" cap="none" spc="0" baseline="0" dirty="0">
              <a:solidFill>
                <a:srgbClr val="000000"/>
              </a:solidFill>
              <a:uFillTx/>
              <a:latin typeface="Calibri"/>
              <a:ea typeface="Verdana" pitchFamily="34"/>
              <a:cs typeface="Verdana" pitchFamily="34"/>
            </a:endParaRPr>
          </a:p>
        </p:txBody>
      </p:sp>
      <p:sp>
        <p:nvSpPr>
          <p:cNvPr id="44" name="ZoneTexte 8"/>
          <p:cNvSpPr txBox="1"/>
          <p:nvPr/>
        </p:nvSpPr>
        <p:spPr>
          <a:xfrm>
            <a:off x="107502" y="5923725"/>
            <a:ext cx="3672404" cy="584777"/>
          </a:xfrm>
          <a:prstGeom prst="rect">
            <a:avLst/>
          </a:prstGeom>
          <a:no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none" spc="0" baseline="0">
                <a:solidFill>
                  <a:srgbClr val="000000"/>
                </a:solidFill>
                <a:uFillTx/>
                <a:latin typeface="Verdana" pitchFamily="34"/>
                <a:ea typeface="Verdana" pitchFamily="34"/>
                <a:cs typeface="Verdana" pitchFamily="34"/>
              </a:rPr>
              <a:t>Denis SASSOU NGUESSO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1" u="none" strike="noStrike" kern="1200" cap="none" spc="0" baseline="0">
                <a:solidFill>
                  <a:srgbClr val="000000"/>
                </a:solidFill>
                <a:uFillTx/>
                <a:latin typeface="Verdana" pitchFamily="34"/>
                <a:ea typeface="Verdana" pitchFamily="34"/>
                <a:cs typeface="Verdana" pitchFamily="34"/>
              </a:rPr>
              <a:t>Président de la République</a:t>
            </a:r>
          </a:p>
        </p:txBody>
      </p:sp>
      <p:pic>
        <p:nvPicPr>
          <p:cNvPr id="46" name="Image 45" descr="Photographie officielle du Président Sassou">
            <a:hlinkClick r:id="rId4"/>
          </p:cNvPr>
          <p:cNvPicPr>
            <a:picLocks noChangeAspect="1"/>
          </p:cNvPicPr>
          <p:nvPr/>
        </p:nvPicPr>
        <p:blipFill>
          <a:blip r:embed="rId5" cstate="print"/>
          <a:srcRect/>
          <a:stretch>
            <a:fillRect/>
          </a:stretch>
        </p:blipFill>
        <p:spPr>
          <a:xfrm>
            <a:off x="107508" y="1052736"/>
            <a:ext cx="3672404" cy="4896538"/>
          </a:xfrm>
          <a:prstGeom prst="rect">
            <a:avLst/>
          </a:prstGeom>
          <a:noFill/>
          <a:ln>
            <a:noFill/>
          </a:ln>
        </p:spPr>
      </p:pic>
      <p:sp>
        <p:nvSpPr>
          <p:cNvPr id="11" name="ZoneTexte 9"/>
          <p:cNvSpPr txBox="1"/>
          <p:nvPr/>
        </p:nvSpPr>
        <p:spPr>
          <a:xfrm>
            <a:off x="3779906" y="1052736"/>
            <a:ext cx="5256592" cy="5816977"/>
          </a:xfrm>
          <a:prstGeom prst="rect">
            <a:avLst/>
          </a:prstGeom>
          <a:solidFill>
            <a:srgbClr val="C5D1D7"/>
          </a:solidFill>
          <a:ln>
            <a:noFill/>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SzPct val="100000"/>
              <a:buFont typeface="Wingdings" pitchFamily="2" charset="2"/>
              <a:buChar char="q"/>
              <a:defRPr sz="1800" b="0" i="0" u="none" strike="noStrike" kern="0" cap="none" spc="0" baseline="0">
                <a:solidFill>
                  <a:srgbClr val="000000"/>
                </a:solidFill>
                <a:uFillTx/>
              </a:defRPr>
            </a:pPr>
            <a:r>
              <a:rPr lang="fr-FR" sz="2200" b="1" dirty="0" err="1" smtClean="0">
                <a:latin typeface="Calibri" pitchFamily="34" charset="0"/>
              </a:rPr>
              <a:t>Since</a:t>
            </a:r>
            <a:r>
              <a:rPr lang="fr-FR" sz="2200" b="1" dirty="0" smtClean="0">
                <a:latin typeface="Calibri" pitchFamily="34" charset="0"/>
              </a:rPr>
              <a:t> 2002, the </a:t>
            </a:r>
            <a:r>
              <a:rPr lang="fr-FR" sz="2200" b="1" dirty="0" err="1" smtClean="0">
                <a:latin typeface="Calibri" pitchFamily="34" charset="0"/>
              </a:rPr>
              <a:t>Republic</a:t>
            </a:r>
            <a:r>
              <a:rPr lang="fr-FR" sz="2200" b="1" dirty="0" smtClean="0">
                <a:latin typeface="Calibri" pitchFamily="34" charset="0"/>
              </a:rPr>
              <a:t> of Congo has a </a:t>
            </a:r>
            <a:r>
              <a:rPr lang="fr-FR" sz="2200" b="1" dirty="0" err="1" smtClean="0">
                <a:latin typeface="Calibri" pitchFamily="34" charset="0"/>
              </a:rPr>
              <a:t>political</a:t>
            </a:r>
            <a:r>
              <a:rPr lang="fr-FR" sz="2200" b="1" dirty="0" smtClean="0">
                <a:latin typeface="Calibri" pitchFamily="34" charset="0"/>
              </a:rPr>
              <a:t> and </a:t>
            </a:r>
            <a:r>
              <a:rPr lang="fr-FR" sz="2200" b="1" dirty="0" err="1" smtClean="0">
                <a:latin typeface="Calibri" pitchFamily="34" charset="0"/>
              </a:rPr>
              <a:t>institutional</a:t>
            </a:r>
            <a:r>
              <a:rPr lang="fr-FR" sz="2200" b="1" dirty="0" smtClean="0">
                <a:latin typeface="Calibri" pitchFamily="34" charset="0"/>
              </a:rPr>
              <a:t> </a:t>
            </a:r>
            <a:r>
              <a:rPr lang="fr-FR" sz="2200" b="1" dirty="0" err="1" smtClean="0">
                <a:latin typeface="Calibri" pitchFamily="34" charset="0"/>
              </a:rPr>
              <a:t>stability</a:t>
            </a:r>
            <a:r>
              <a:rPr lang="fr-FR" sz="2200" b="1" dirty="0" smtClean="0">
                <a:latin typeface="Calibri" pitchFamily="34" charset="0"/>
              </a:rPr>
              <a:t> </a:t>
            </a:r>
            <a:r>
              <a:rPr lang="fr-FR" sz="2200" b="1" dirty="0" err="1" smtClean="0">
                <a:latin typeface="Calibri" pitchFamily="34" charset="0"/>
              </a:rPr>
              <a:t>based</a:t>
            </a:r>
            <a:r>
              <a:rPr lang="fr-FR" sz="2200" b="1" dirty="0" smtClean="0">
                <a:latin typeface="Calibri" pitchFamily="34" charset="0"/>
              </a:rPr>
              <a:t> on a constant </a:t>
            </a:r>
            <a:r>
              <a:rPr lang="fr-FR" sz="2200" b="1" dirty="0" err="1" smtClean="0">
                <a:latin typeface="Calibri" pitchFamily="34" charset="0"/>
              </a:rPr>
              <a:t>quest</a:t>
            </a:r>
            <a:r>
              <a:rPr lang="fr-FR" sz="2200" b="1" dirty="0" smtClean="0">
                <a:latin typeface="Calibri" pitchFamily="34" charset="0"/>
              </a:rPr>
              <a:t> for social and </a:t>
            </a:r>
            <a:r>
              <a:rPr lang="fr-FR" sz="2200" b="1" dirty="0" err="1" smtClean="0">
                <a:latin typeface="Calibri" pitchFamily="34" charset="0"/>
              </a:rPr>
              <a:t>political</a:t>
            </a:r>
            <a:r>
              <a:rPr lang="fr-FR" sz="2200" b="1" dirty="0" smtClean="0">
                <a:latin typeface="Calibri" pitchFamily="34" charset="0"/>
              </a:rPr>
              <a:t> consensus. This </a:t>
            </a:r>
            <a:r>
              <a:rPr lang="fr-FR" sz="2200" b="1" dirty="0" err="1" smtClean="0">
                <a:latin typeface="Calibri" pitchFamily="34" charset="0"/>
              </a:rPr>
              <a:t>stability</a:t>
            </a:r>
            <a:r>
              <a:rPr lang="fr-FR" sz="2200" b="1" dirty="0" smtClean="0">
                <a:latin typeface="Calibri" pitchFamily="34" charset="0"/>
              </a:rPr>
              <a:t> </a:t>
            </a:r>
            <a:r>
              <a:rPr lang="fr-FR" sz="2200" b="1" dirty="0" err="1" smtClean="0">
                <a:latin typeface="Calibri" pitchFamily="34" charset="0"/>
              </a:rPr>
              <a:t>is</a:t>
            </a:r>
            <a:r>
              <a:rPr lang="fr-FR" sz="2200" b="1" dirty="0" smtClean="0">
                <a:latin typeface="Calibri" pitchFamily="34" charset="0"/>
              </a:rPr>
              <a:t> an important </a:t>
            </a:r>
            <a:r>
              <a:rPr lang="fr-FR" sz="2200" b="1" dirty="0" err="1" smtClean="0">
                <a:latin typeface="Calibri" pitchFamily="34" charset="0"/>
              </a:rPr>
              <a:t>asset</a:t>
            </a:r>
            <a:r>
              <a:rPr lang="fr-FR" sz="2200" b="1" dirty="0" smtClean="0">
                <a:latin typeface="Calibri" pitchFamily="34" charset="0"/>
              </a:rPr>
              <a:t> for the </a:t>
            </a:r>
            <a:r>
              <a:rPr lang="fr-FR" sz="2200" b="1" dirty="0" err="1" smtClean="0">
                <a:latin typeface="Calibri" pitchFamily="34" charset="0"/>
              </a:rPr>
              <a:t>economic</a:t>
            </a:r>
            <a:r>
              <a:rPr lang="fr-FR" sz="2200" b="1" dirty="0" smtClean="0">
                <a:latin typeface="Calibri" pitchFamily="34" charset="0"/>
              </a:rPr>
              <a:t> </a:t>
            </a:r>
            <a:r>
              <a:rPr lang="fr-FR" sz="2200" b="1" dirty="0" err="1" smtClean="0">
                <a:latin typeface="Calibri" pitchFamily="34" charset="0"/>
              </a:rPr>
              <a:t>development</a:t>
            </a:r>
            <a:r>
              <a:rPr lang="fr-FR" sz="2200" b="1" dirty="0" smtClean="0">
                <a:latin typeface="Calibri" pitchFamily="34" charset="0"/>
              </a:rPr>
              <a:t> of the country </a:t>
            </a:r>
            <a:r>
              <a:rPr lang="fr-FR" sz="2200" b="1" dirty="0" err="1" smtClean="0">
                <a:latin typeface="Calibri" pitchFamily="34" charset="0"/>
              </a:rPr>
              <a:t>that</a:t>
            </a:r>
            <a:r>
              <a:rPr lang="fr-FR" sz="2200" b="1" dirty="0" smtClean="0">
                <a:latin typeface="Calibri" pitchFamily="34" charset="0"/>
              </a:rPr>
              <a:t> </a:t>
            </a:r>
            <a:r>
              <a:rPr lang="fr-FR" sz="2200" b="1" dirty="0" err="1" smtClean="0">
                <a:latin typeface="Calibri" pitchFamily="34" charset="0"/>
              </a:rPr>
              <a:t>acceded</a:t>
            </a:r>
            <a:r>
              <a:rPr lang="fr-FR" sz="2200" b="1" dirty="0" smtClean="0">
                <a:latin typeface="Calibri" pitchFamily="34" charset="0"/>
              </a:rPr>
              <a:t> in 2010 to the </a:t>
            </a:r>
            <a:r>
              <a:rPr lang="fr-FR" sz="2200" b="1" dirty="0" err="1" smtClean="0">
                <a:latin typeface="Calibri" pitchFamily="34" charset="0"/>
              </a:rPr>
              <a:t>completion</a:t>
            </a:r>
            <a:r>
              <a:rPr lang="fr-FR" sz="2200" b="1" dirty="0" smtClean="0">
                <a:latin typeface="Calibri" pitchFamily="34" charset="0"/>
              </a:rPr>
              <a:t> point of the </a:t>
            </a:r>
            <a:r>
              <a:rPr lang="fr-FR" sz="2200" b="1" dirty="0" err="1" smtClean="0">
                <a:latin typeface="Calibri" pitchFamily="34" charset="0"/>
              </a:rPr>
              <a:t>Heavily</a:t>
            </a:r>
            <a:r>
              <a:rPr lang="fr-FR" sz="2200" b="1" dirty="0" smtClean="0">
                <a:latin typeface="Calibri" pitchFamily="34" charset="0"/>
              </a:rPr>
              <a:t> </a:t>
            </a:r>
            <a:r>
              <a:rPr lang="fr-FR" sz="2200" b="1" dirty="0" err="1" smtClean="0">
                <a:latin typeface="Calibri" pitchFamily="34" charset="0"/>
              </a:rPr>
              <a:t>Indebted</a:t>
            </a:r>
            <a:r>
              <a:rPr lang="fr-FR" sz="2200" b="1" dirty="0" smtClean="0">
                <a:latin typeface="Calibri" pitchFamily="34" charset="0"/>
              </a:rPr>
              <a:t> </a:t>
            </a:r>
            <a:r>
              <a:rPr lang="fr-FR" sz="2200" b="1" dirty="0" err="1" smtClean="0">
                <a:latin typeface="Calibri" pitchFamily="34" charset="0"/>
              </a:rPr>
              <a:t>Poor</a:t>
            </a:r>
            <a:r>
              <a:rPr lang="fr-FR" sz="2200" b="1" dirty="0" smtClean="0">
                <a:latin typeface="Calibri" pitchFamily="34" charset="0"/>
              </a:rPr>
              <a:t> Countries (HIPC) initiative.</a:t>
            </a:r>
            <a:endParaRPr lang="fr-FR" sz="2200" dirty="0" smtClean="0">
              <a:latin typeface="Calibri" pitchFamily="34" charset="0"/>
            </a:endParaRPr>
          </a:p>
          <a:p>
            <a:pPr marL="0" marR="0" lvl="0" indent="0" algn="just" defTabSz="914400" rtl="0" fontAlgn="auto" hangingPunct="1">
              <a:lnSpc>
                <a:spcPct val="100000"/>
              </a:lnSpc>
              <a:spcBef>
                <a:spcPts val="0"/>
              </a:spcBef>
              <a:spcAft>
                <a:spcPts val="0"/>
              </a:spcAft>
              <a:buSzPct val="100000"/>
              <a:buFont typeface="Wingdings" pitchFamily="2" charset="2"/>
              <a:buChar char="q"/>
              <a:tabLst/>
              <a:defRPr sz="1800" b="0" i="0" u="none" strike="noStrike" kern="0" cap="none" spc="0" baseline="0">
                <a:solidFill>
                  <a:srgbClr val="000000"/>
                </a:solidFill>
                <a:uFillTx/>
              </a:defRPr>
            </a:pPr>
            <a:endParaRPr lang="fr-FR" sz="2200" b="0" i="0" u="none" strike="noStrike" kern="1200" cap="none" spc="0" baseline="0" dirty="0">
              <a:solidFill>
                <a:srgbClr val="000000"/>
              </a:solidFill>
              <a:uFillTx/>
              <a:latin typeface="Calibri" pitchFamily="34" charset="0"/>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200" b="1" i="0" u="none" strike="noStrike" kern="1200" cap="none" spc="0" baseline="0" dirty="0">
              <a:solidFill>
                <a:srgbClr val="000000"/>
              </a:solidFill>
              <a:uFillTx/>
              <a:latin typeface="Calibri" pitchFamily="34"/>
              <a:ea typeface=""/>
              <a:cs typeface=""/>
            </a:endParaRPr>
          </a:p>
          <a:p>
            <a:pPr lvl="0" algn="just">
              <a:buSzPct val="100000"/>
              <a:buFont typeface="Wingdings" pitchFamily="2"/>
              <a:buChar char="§"/>
              <a:defRPr sz="1800" b="0" i="0" u="none" strike="noStrike" kern="0" cap="none" spc="0" baseline="0">
                <a:solidFill>
                  <a:srgbClr val="000000"/>
                </a:solidFill>
                <a:uFillTx/>
              </a:defRPr>
            </a:pPr>
            <a:r>
              <a:rPr lang="fr-FR" sz="2200" b="1" dirty="0" smtClean="0">
                <a:solidFill>
                  <a:srgbClr val="000000"/>
                </a:solidFill>
                <a:latin typeface="Calibri" pitchFamily="34"/>
                <a:ea typeface=""/>
                <a:cs typeface=""/>
              </a:rPr>
              <a:t> The society </a:t>
            </a:r>
            <a:r>
              <a:rPr lang="fr-FR" sz="2200" b="1" dirty="0" err="1" smtClean="0">
                <a:solidFill>
                  <a:srgbClr val="000000"/>
                </a:solidFill>
                <a:latin typeface="Calibri" pitchFamily="34"/>
                <a:ea typeface=""/>
                <a:cs typeface=""/>
              </a:rPr>
              <a:t>project</a:t>
            </a:r>
            <a:r>
              <a:rPr lang="fr-FR" sz="2200" b="1" dirty="0" smtClean="0">
                <a:solidFill>
                  <a:srgbClr val="000000"/>
                </a:solidFill>
                <a:latin typeface="Calibri" pitchFamily="34"/>
                <a:ea typeface=""/>
                <a:cs typeface=""/>
              </a:rPr>
              <a:t> of the </a:t>
            </a:r>
            <a:r>
              <a:rPr lang="fr-FR" sz="2200" b="1" dirty="0" err="1" smtClean="0">
                <a:solidFill>
                  <a:srgbClr val="000000"/>
                </a:solidFill>
                <a:latin typeface="Calibri" pitchFamily="34"/>
                <a:ea typeface=""/>
                <a:cs typeface=""/>
              </a:rPr>
              <a:t>President</a:t>
            </a:r>
            <a:r>
              <a:rPr lang="fr-FR" sz="2200" b="1" dirty="0" smtClean="0">
                <a:solidFill>
                  <a:srgbClr val="000000"/>
                </a:solidFill>
                <a:latin typeface="Calibri" pitchFamily="34"/>
                <a:ea typeface=""/>
                <a:cs typeface=""/>
              </a:rPr>
              <a:t> of </a:t>
            </a:r>
            <a:r>
              <a:rPr lang="fr-FR" sz="2200" b="1" dirty="0" err="1" smtClean="0">
                <a:solidFill>
                  <a:srgbClr val="000000"/>
                </a:solidFill>
                <a:latin typeface="Calibri" pitchFamily="34"/>
                <a:ea typeface=""/>
                <a:cs typeface=""/>
              </a:rPr>
              <a:t>Republic</a:t>
            </a:r>
            <a:r>
              <a:rPr lang="fr-FR" sz="2200" b="1" dirty="0" smtClean="0">
                <a:solidFill>
                  <a:srgbClr val="000000"/>
                </a:solidFill>
                <a:latin typeface="Calibri" pitchFamily="34"/>
                <a:ea typeface=""/>
                <a:cs typeface=""/>
              </a:rPr>
              <a:t> </a:t>
            </a:r>
            <a:r>
              <a:rPr lang="fr-FR" sz="2200" b="1" i="0" u="none" strike="noStrike" kern="1200" cap="none" spc="0" baseline="0" dirty="0" smtClean="0">
                <a:solidFill>
                  <a:srgbClr val="000000"/>
                </a:solidFill>
                <a:uFillTx/>
                <a:latin typeface="Calibri" pitchFamily="34"/>
                <a:ea typeface=""/>
                <a:cs typeface=""/>
              </a:rPr>
              <a:t>«</a:t>
            </a:r>
            <a:r>
              <a:rPr lang="fr-FR" sz="2200" b="1" i="0" u="none" strike="noStrike" kern="1200" cap="none" spc="0" baseline="0" dirty="0">
                <a:solidFill>
                  <a:srgbClr val="000000"/>
                </a:solidFill>
                <a:uFillTx/>
                <a:latin typeface="Calibri" pitchFamily="34"/>
                <a:ea typeface=""/>
                <a:cs typeface=""/>
              </a:rPr>
              <a:t> </a:t>
            </a:r>
            <a:r>
              <a:rPr lang="fr-FR" sz="2200" b="1" i="0" u="none" strike="noStrike" kern="1200" cap="none" spc="0" baseline="0" dirty="0" smtClean="0">
                <a:solidFill>
                  <a:srgbClr val="000000"/>
                </a:solidFill>
                <a:uFillTx/>
                <a:latin typeface="Calibri" pitchFamily="34"/>
                <a:ea typeface=""/>
                <a:cs typeface=""/>
              </a:rPr>
              <a:t>The </a:t>
            </a:r>
            <a:r>
              <a:rPr lang="fr-FR" sz="2200" b="1" i="0" u="none" strike="noStrike" kern="1200" cap="none" spc="0" baseline="0" dirty="0" err="1" smtClean="0">
                <a:solidFill>
                  <a:srgbClr val="000000"/>
                </a:solidFill>
                <a:uFillTx/>
                <a:latin typeface="Calibri" pitchFamily="34"/>
                <a:ea typeface=""/>
                <a:cs typeface=""/>
              </a:rPr>
              <a:t>Path</a:t>
            </a:r>
            <a:r>
              <a:rPr lang="fr-FR" sz="2200" b="1" i="0" u="none" strike="noStrike" kern="1200" cap="none" spc="0" baseline="0" dirty="0" smtClean="0">
                <a:solidFill>
                  <a:srgbClr val="000000"/>
                </a:solidFill>
                <a:uFillTx/>
                <a:latin typeface="Calibri" pitchFamily="34"/>
                <a:ea typeface=""/>
                <a:cs typeface=""/>
              </a:rPr>
              <a:t> of Future</a:t>
            </a:r>
            <a:r>
              <a:rPr lang="fr-FR" sz="2200" b="1" i="0" u="none" strike="noStrike" kern="1200" cap="none" spc="0" baseline="0" dirty="0">
                <a:solidFill>
                  <a:srgbClr val="000000"/>
                </a:solidFill>
                <a:uFillTx/>
                <a:latin typeface="Calibri" pitchFamily="34"/>
                <a:ea typeface=""/>
                <a:cs typeface=""/>
              </a:rPr>
              <a:t> </a:t>
            </a:r>
            <a:r>
              <a:rPr lang="fr-FR" sz="2200" b="1" i="0" u="none" strike="noStrike" kern="1200" cap="none" spc="0" baseline="0" dirty="0" smtClean="0">
                <a:solidFill>
                  <a:srgbClr val="000000"/>
                </a:solidFill>
                <a:uFillTx/>
                <a:latin typeface="Calibri" pitchFamily="34"/>
                <a:ea typeface=""/>
                <a:cs typeface=""/>
              </a:rPr>
              <a:t>», </a:t>
            </a:r>
            <a:r>
              <a:rPr lang="fr-FR" sz="2200" b="1" i="0" u="none" strike="noStrike" kern="1200" cap="none" spc="0" baseline="0" dirty="0" smtClean="0">
                <a:solidFill>
                  <a:srgbClr val="000000"/>
                </a:solidFill>
                <a:uFillTx/>
                <a:latin typeface="Calibri" pitchFamily="34"/>
                <a:ea typeface=""/>
                <a:cs typeface=""/>
              </a:rPr>
              <a:t>and the National </a:t>
            </a:r>
            <a:r>
              <a:rPr lang="fr-FR" sz="2200" b="1" i="0" u="none" strike="noStrike" kern="1200" cap="none" spc="0" baseline="0" dirty="0" err="1" smtClean="0">
                <a:solidFill>
                  <a:srgbClr val="000000"/>
                </a:solidFill>
                <a:uFillTx/>
                <a:latin typeface="Calibri" pitchFamily="34"/>
                <a:ea typeface=""/>
                <a:cs typeface=""/>
              </a:rPr>
              <a:t>Development</a:t>
            </a:r>
            <a:r>
              <a:rPr lang="fr-FR" sz="2200" b="1" i="0" u="none" strike="noStrike" kern="1200" cap="none" spc="0" baseline="0" dirty="0" smtClean="0">
                <a:solidFill>
                  <a:srgbClr val="000000"/>
                </a:solidFill>
                <a:uFillTx/>
                <a:latin typeface="Calibri" pitchFamily="34"/>
                <a:ea typeface=""/>
                <a:cs typeface=""/>
              </a:rPr>
              <a:t> Plan</a:t>
            </a:r>
            <a:r>
              <a:rPr lang="fr-FR" sz="2200" b="1" i="0" u="none" strike="noStrike" kern="1200" cap="none" spc="0" dirty="0" smtClean="0">
                <a:solidFill>
                  <a:srgbClr val="000000"/>
                </a:solidFill>
                <a:uFillTx/>
                <a:latin typeface="Calibri" pitchFamily="34"/>
                <a:ea typeface=""/>
                <a:cs typeface=""/>
              </a:rPr>
              <a:t> </a:t>
            </a:r>
            <a:r>
              <a:rPr lang="fr-FR" sz="2200" b="1" i="0" u="none" strike="noStrike" kern="1200" cap="none" spc="0" dirty="0" err="1" smtClean="0">
                <a:solidFill>
                  <a:srgbClr val="000000"/>
                </a:solidFill>
                <a:uFillTx/>
                <a:latin typeface="Calibri" pitchFamily="34"/>
                <a:ea typeface=""/>
                <a:cs typeface=""/>
              </a:rPr>
              <a:t>which</a:t>
            </a:r>
            <a:r>
              <a:rPr lang="fr-FR" sz="2200" b="1" i="0" u="none" strike="noStrike" kern="1200" cap="none" spc="0" dirty="0" smtClean="0">
                <a:solidFill>
                  <a:srgbClr val="000000"/>
                </a:solidFill>
                <a:uFillTx/>
                <a:latin typeface="Calibri" pitchFamily="34"/>
                <a:ea typeface=""/>
                <a:cs typeface=""/>
              </a:rPr>
              <a:t> the </a:t>
            </a:r>
            <a:r>
              <a:rPr lang="fr-FR" sz="2200" b="1" i="0" u="none" strike="noStrike" kern="1200" cap="none" spc="0" dirty="0" err="1" smtClean="0">
                <a:solidFill>
                  <a:srgbClr val="000000"/>
                </a:solidFill>
                <a:uFillTx/>
                <a:latin typeface="Calibri" pitchFamily="34"/>
                <a:ea typeface=""/>
                <a:cs typeface=""/>
              </a:rPr>
              <a:t>Government</a:t>
            </a:r>
            <a:r>
              <a:rPr lang="fr-FR" sz="2200" b="1" i="0" u="none" strike="noStrike" kern="1200" cap="none" spc="0" dirty="0" smtClean="0">
                <a:solidFill>
                  <a:srgbClr val="000000"/>
                </a:solidFill>
                <a:uFillTx/>
                <a:latin typeface="Calibri" pitchFamily="34"/>
                <a:ea typeface=""/>
                <a:cs typeface=""/>
              </a:rPr>
              <a:t> program </a:t>
            </a:r>
            <a:r>
              <a:rPr lang="fr-FR" sz="2200" b="1" i="0" u="none" strike="noStrike" kern="1200" cap="none" spc="0" dirty="0" err="1" smtClean="0">
                <a:solidFill>
                  <a:srgbClr val="000000"/>
                </a:solidFill>
                <a:uFillTx/>
                <a:latin typeface="Calibri" pitchFamily="34"/>
                <a:ea typeface=""/>
                <a:cs typeface=""/>
              </a:rPr>
              <a:t>give</a:t>
            </a:r>
            <a:r>
              <a:rPr lang="fr-FR" sz="2200" b="1" i="0" u="none" strike="noStrike" kern="1200" cap="none" spc="0" dirty="0" smtClean="0">
                <a:solidFill>
                  <a:srgbClr val="000000"/>
                </a:solidFill>
                <a:uFillTx/>
                <a:latin typeface="Calibri" pitchFamily="34"/>
                <a:ea typeface=""/>
                <a:cs typeface=""/>
              </a:rPr>
              <a:t> a </a:t>
            </a:r>
            <a:r>
              <a:rPr lang="fr-FR" sz="2200" b="1" i="0" u="none" strike="noStrike" kern="1200" cap="none" spc="0" dirty="0" err="1" smtClean="0">
                <a:solidFill>
                  <a:srgbClr val="000000"/>
                </a:solidFill>
                <a:uFillTx/>
                <a:latin typeface="Calibri" pitchFamily="34"/>
                <a:ea typeface=""/>
                <a:cs typeface=""/>
              </a:rPr>
              <a:t>specific</a:t>
            </a:r>
            <a:r>
              <a:rPr lang="fr-FR" sz="2200" b="1" i="0" u="none" strike="noStrike" kern="1200" cap="none" spc="0" dirty="0" smtClean="0">
                <a:solidFill>
                  <a:srgbClr val="000000"/>
                </a:solidFill>
                <a:uFillTx/>
                <a:latin typeface="Calibri" pitchFamily="34"/>
                <a:ea typeface=""/>
                <a:cs typeface=""/>
              </a:rPr>
              <a:t> place to </a:t>
            </a:r>
            <a:r>
              <a:rPr lang="fr-FR" sz="2200" b="1" i="0" u="none" strike="noStrike" kern="1200" cap="none" spc="0" dirty="0" err="1" smtClean="0">
                <a:solidFill>
                  <a:srgbClr val="000000"/>
                </a:solidFill>
                <a:uFillTx/>
                <a:latin typeface="Calibri" pitchFamily="34"/>
                <a:ea typeface=""/>
                <a:cs typeface=""/>
              </a:rPr>
              <a:t>modernization</a:t>
            </a:r>
            <a:r>
              <a:rPr lang="fr-FR" sz="2200" b="1" i="0" u="none" strike="noStrike" kern="1200" cap="none" spc="0" dirty="0" smtClean="0">
                <a:solidFill>
                  <a:srgbClr val="000000"/>
                </a:solidFill>
                <a:uFillTx/>
                <a:latin typeface="Calibri" pitchFamily="34"/>
                <a:ea typeface=""/>
                <a:cs typeface=""/>
              </a:rPr>
              <a:t> and </a:t>
            </a:r>
            <a:r>
              <a:rPr lang="fr-FR" sz="2200" b="1" i="0" u="none" strike="noStrike" kern="1200" cap="none" spc="0" dirty="0" err="1" smtClean="0">
                <a:solidFill>
                  <a:srgbClr val="000000"/>
                </a:solidFill>
                <a:uFillTx/>
                <a:latin typeface="Calibri" pitchFamily="34"/>
                <a:ea typeface=""/>
                <a:cs typeface=""/>
              </a:rPr>
              <a:t>industrialization</a:t>
            </a:r>
            <a:r>
              <a:rPr lang="fr-FR" sz="2200" b="1" i="0" u="none" strike="noStrike" kern="1200" cap="none" spc="0" dirty="0" smtClean="0">
                <a:solidFill>
                  <a:srgbClr val="000000"/>
                </a:solidFill>
                <a:uFillTx/>
                <a:latin typeface="Calibri" pitchFamily="34"/>
                <a:ea typeface=""/>
                <a:cs typeface=""/>
              </a:rPr>
              <a:t> for </a:t>
            </a:r>
            <a:r>
              <a:rPr lang="fr-FR" sz="2200" b="1" i="0" u="none" strike="noStrike" kern="1200" cap="none" spc="0" dirty="0" err="1" smtClean="0">
                <a:solidFill>
                  <a:srgbClr val="000000"/>
                </a:solidFill>
                <a:uFillTx/>
                <a:latin typeface="Calibri" pitchFamily="34"/>
                <a:ea typeface=""/>
                <a:cs typeface=""/>
              </a:rPr>
              <a:t>boosting</a:t>
            </a:r>
            <a:r>
              <a:rPr lang="fr-FR" sz="2200" b="1" i="0" u="none" strike="noStrike" kern="1200" cap="none" spc="0" dirty="0" smtClean="0">
                <a:solidFill>
                  <a:srgbClr val="000000"/>
                </a:solidFill>
                <a:uFillTx/>
                <a:latin typeface="Calibri" pitchFamily="34"/>
                <a:ea typeface=""/>
                <a:cs typeface=""/>
              </a:rPr>
              <a:t> </a:t>
            </a:r>
            <a:r>
              <a:rPr lang="fr-FR" sz="2200" b="1" i="0" u="none" strike="noStrike" kern="1200" cap="none" spc="0" dirty="0" err="1" smtClean="0">
                <a:solidFill>
                  <a:srgbClr val="000000"/>
                </a:solidFill>
                <a:uFillTx/>
                <a:latin typeface="Calibri" pitchFamily="34"/>
                <a:ea typeface=""/>
                <a:cs typeface=""/>
              </a:rPr>
              <a:t>economical</a:t>
            </a:r>
            <a:r>
              <a:rPr lang="fr-FR" sz="2200" b="1" i="0" u="none" strike="noStrike" kern="1200" cap="none" spc="0" dirty="0" smtClean="0">
                <a:solidFill>
                  <a:srgbClr val="000000"/>
                </a:solidFill>
                <a:uFillTx/>
                <a:latin typeface="Calibri" pitchFamily="34"/>
                <a:ea typeface=""/>
                <a:cs typeface=""/>
              </a:rPr>
              <a:t> diversification </a:t>
            </a:r>
            <a:r>
              <a:rPr lang="fr-FR" sz="2200" b="1" i="0" u="none" strike="noStrike" kern="1200" cap="none" spc="0" dirty="0" err="1" smtClean="0">
                <a:solidFill>
                  <a:srgbClr val="000000"/>
                </a:solidFill>
                <a:uFillTx/>
                <a:latin typeface="Calibri" pitchFamily="34"/>
                <a:ea typeface=""/>
                <a:cs typeface=""/>
              </a:rPr>
              <a:t>policy</a:t>
            </a:r>
            <a:r>
              <a:rPr lang="fr-FR" sz="2200" b="1" i="0" u="none" strike="noStrike" kern="1200" cap="none" spc="0" baseline="0" dirty="0" smtClean="0">
                <a:solidFill>
                  <a:srgbClr val="000000"/>
                </a:solidFill>
                <a:uFillTx/>
                <a:latin typeface="Calibri" pitchFamily="34"/>
                <a:ea typeface=""/>
                <a:cs typeface=""/>
              </a:rPr>
              <a:t>.</a:t>
            </a:r>
            <a:endParaRPr lang="fr-FR" sz="2200" b="1" i="0" u="none" strike="noStrike" kern="1200" cap="none" spc="0" baseline="0" dirty="0">
              <a:solidFill>
                <a:srgbClr val="000000"/>
              </a:solidFill>
              <a:uFillTx/>
              <a:latin typeface="Calibri" pitchFamily="34"/>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Calibri" pitchFamily="34"/>
              <a:ea typeface="Verdana" pitchFamily="34"/>
              <a:cs typeface="Verdana" pitchFamily="34"/>
            </a:endParaRPr>
          </a:p>
        </p:txBody>
      </p:sp>
    </p:spTree>
    <p:extLst>
      <p:ext uri="{BB962C8B-B14F-4D97-AF65-F5344CB8AC3E}">
        <p14:creationId xmlns="" xmlns:p14="http://schemas.microsoft.com/office/powerpoint/2010/main" val="165362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5"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6" name="ZoneTexte 7"/>
          <p:cNvSpPr txBox="1"/>
          <p:nvPr/>
        </p:nvSpPr>
        <p:spPr>
          <a:xfrm>
            <a:off x="1475656" y="44624"/>
            <a:ext cx="6336700" cy="461662"/>
          </a:xfrm>
          <a:prstGeom prst="rect">
            <a:avLst/>
          </a:prstGeom>
          <a:solidFill>
            <a:srgbClr val="88A1AD"/>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smtClean="0">
                <a:solidFill>
                  <a:srgbClr val="000000"/>
                </a:solidFill>
                <a:uFillTx/>
                <a:latin typeface="Calibri"/>
                <a:ea typeface="Verdana" pitchFamily="34"/>
                <a:cs typeface="Verdana" pitchFamily="34"/>
              </a:rPr>
              <a:t>POLICY OF DEVELOPMENT</a:t>
            </a:r>
            <a:endParaRPr lang="fr-FR" sz="2400" b="1" i="0" u="none" strike="noStrike" kern="1200" cap="none" spc="0" baseline="0" dirty="0">
              <a:solidFill>
                <a:srgbClr val="000000"/>
              </a:solidFill>
              <a:uFillTx/>
              <a:latin typeface="Calibri"/>
              <a:ea typeface="Verdana" pitchFamily="34"/>
              <a:cs typeface="Verdana" pitchFamily="34"/>
            </a:endParaRPr>
          </a:p>
        </p:txBody>
      </p:sp>
      <p:sp>
        <p:nvSpPr>
          <p:cNvPr id="7" name="ZoneTexte 6"/>
          <p:cNvSpPr txBox="1"/>
          <p:nvPr/>
        </p:nvSpPr>
        <p:spPr>
          <a:xfrm>
            <a:off x="251520" y="1016144"/>
            <a:ext cx="8784976" cy="5386090"/>
          </a:xfrm>
          <a:prstGeom prst="rect">
            <a:avLst/>
          </a:prstGeom>
          <a:solidFill>
            <a:schemeClr val="accent2">
              <a:lumMod val="60000"/>
              <a:lumOff val="40000"/>
            </a:schemeClr>
          </a:solidFill>
        </p:spPr>
        <p:txBody>
          <a:bodyPr wrap="square" rtlCol="0">
            <a:spAutoFit/>
          </a:bodyPr>
          <a:lstStyle/>
          <a:p>
            <a:pPr lvl="0"/>
            <a:r>
              <a:rPr lang="en-US" sz="2800" b="1" dirty="0" smtClean="0">
                <a:latin typeface="Calibri" pitchFamily="34" charset="0"/>
              </a:rPr>
              <a:t>ISSUES </a:t>
            </a:r>
            <a:r>
              <a:rPr lang="en-US" sz="2800" dirty="0" smtClean="0">
                <a:latin typeface="Calibri" pitchFamily="34" charset="0"/>
              </a:rPr>
              <a:t/>
            </a:r>
            <a:br>
              <a:rPr lang="en-US" sz="2800" dirty="0" smtClean="0">
                <a:latin typeface="Calibri" pitchFamily="34" charset="0"/>
              </a:rPr>
            </a:br>
            <a:endParaRPr lang="en-US" sz="2800" dirty="0" smtClean="0">
              <a:latin typeface="Calibri" pitchFamily="34" charset="0"/>
            </a:endParaRPr>
          </a:p>
          <a:p>
            <a:pPr lvl="0">
              <a:buFont typeface="Wingdings" pitchFamily="2" charset="2"/>
              <a:buChar char="v"/>
            </a:pPr>
            <a:r>
              <a:rPr lang="en-US" sz="2400" b="1" dirty="0" smtClean="0">
                <a:latin typeface="Calibri" pitchFamily="34" charset="0"/>
              </a:rPr>
              <a:t> Diversify </a:t>
            </a:r>
            <a:r>
              <a:rPr lang="en-US" sz="2400" b="1" dirty="0" smtClean="0">
                <a:latin typeface="Calibri" pitchFamily="34" charset="0"/>
              </a:rPr>
              <a:t>and accelerate growth for: </a:t>
            </a:r>
            <a:br>
              <a:rPr lang="en-US" sz="2400" b="1" dirty="0" smtClean="0">
                <a:latin typeface="Calibri" pitchFamily="34" charset="0"/>
              </a:rPr>
            </a:br>
            <a:endParaRPr lang="en-US" sz="2400" b="1" dirty="0" smtClean="0">
              <a:latin typeface="Calibri" pitchFamily="34" charset="0"/>
            </a:endParaRPr>
          </a:p>
          <a:p>
            <a:pPr lvl="0">
              <a:buFont typeface="Wingdings" pitchFamily="2" charset="2"/>
              <a:buChar char="v"/>
            </a:pPr>
            <a:r>
              <a:rPr lang="en-US" sz="2400" b="1" dirty="0" smtClean="0">
                <a:latin typeface="Calibri" pitchFamily="34" charset="0"/>
              </a:rPr>
              <a:t>Out </a:t>
            </a:r>
            <a:r>
              <a:rPr lang="en-US" sz="2400" b="1" dirty="0" smtClean="0">
                <a:latin typeface="Calibri" pitchFamily="34" charset="0"/>
              </a:rPr>
              <a:t>of the dependence on the oil sector that contributes to GDP of 64%. </a:t>
            </a:r>
            <a:br>
              <a:rPr lang="en-US" sz="2400" b="1" dirty="0" smtClean="0">
                <a:latin typeface="Calibri" pitchFamily="34" charset="0"/>
              </a:rPr>
            </a:br>
            <a:endParaRPr lang="en-US" sz="2400" b="1" dirty="0" smtClean="0">
              <a:latin typeface="Calibri" pitchFamily="34" charset="0"/>
            </a:endParaRPr>
          </a:p>
          <a:p>
            <a:pPr lvl="0">
              <a:buFont typeface="Wingdings" pitchFamily="2" charset="2"/>
              <a:buChar char="v"/>
            </a:pPr>
            <a:r>
              <a:rPr lang="en-US" sz="2400" b="1" dirty="0" smtClean="0">
                <a:latin typeface="Calibri" pitchFamily="34" charset="0"/>
              </a:rPr>
              <a:t>Create </a:t>
            </a:r>
            <a:r>
              <a:rPr lang="en-US" sz="2400" b="1" dirty="0" smtClean="0">
                <a:latin typeface="Calibri" pitchFamily="34" charset="0"/>
              </a:rPr>
              <a:t>jobs and develop the social sector to the extent of the Millennium Development Goals (MDGs) </a:t>
            </a:r>
            <a:br>
              <a:rPr lang="en-US" sz="2400" b="1" dirty="0" smtClean="0">
                <a:latin typeface="Calibri" pitchFamily="34" charset="0"/>
              </a:rPr>
            </a:br>
            <a:endParaRPr lang="en-US" sz="2400" b="1" dirty="0" smtClean="0">
              <a:latin typeface="Calibri" pitchFamily="34" charset="0"/>
            </a:endParaRPr>
          </a:p>
          <a:p>
            <a:pPr lvl="0">
              <a:buFont typeface="Wingdings" pitchFamily="2" charset="2"/>
              <a:buChar char="v"/>
            </a:pPr>
            <a:r>
              <a:rPr lang="en-US" sz="2400" b="1" dirty="0" smtClean="0">
                <a:latin typeface="Calibri" pitchFamily="34" charset="0"/>
              </a:rPr>
              <a:t>And </a:t>
            </a:r>
            <a:r>
              <a:rPr lang="en-US" sz="2400" b="1" dirty="0" smtClean="0">
                <a:latin typeface="Calibri" pitchFamily="34" charset="0"/>
              </a:rPr>
              <a:t>the ambitions of the emergence of the Congo and aspirations of the </a:t>
            </a:r>
            <a:r>
              <a:rPr lang="en-US" sz="2400" b="1" dirty="0" smtClean="0">
                <a:latin typeface="Calibri" pitchFamily="34" charset="0"/>
              </a:rPr>
              <a:t>Congolese</a:t>
            </a:r>
          </a:p>
          <a:p>
            <a:pPr lvl="0"/>
            <a:endParaRPr lang="en-US" sz="2400" b="1" i="1" dirty="0" smtClean="0">
              <a:latin typeface="Calibri" pitchFamily="34" charset="0"/>
            </a:endParaRPr>
          </a:p>
          <a:p>
            <a:pPr lvl="0"/>
            <a:endParaRPr lang="fr-FR" sz="2400" b="1" i="1" dirty="0" smtClean="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rapeau Congo Brazzaville"/>
          <p:cNvPicPr>
            <a:picLocks noChangeAspect="1"/>
          </p:cNvPicPr>
          <p:nvPr/>
        </p:nvPicPr>
        <p:blipFill>
          <a:blip r:embed="rId2" cstate="print"/>
          <a:srcRect/>
          <a:stretch>
            <a:fillRect/>
          </a:stretch>
        </p:blipFill>
        <p:spPr>
          <a:xfrm>
            <a:off x="1" y="0"/>
            <a:ext cx="1238253" cy="764703"/>
          </a:xfrm>
          <a:prstGeom prst="rect">
            <a:avLst/>
          </a:prstGeom>
          <a:noFill/>
          <a:ln>
            <a:noFill/>
          </a:ln>
        </p:spPr>
      </p:pic>
      <p:pic>
        <p:nvPicPr>
          <p:cNvPr id="6" name="Picture 4" descr="http://t3.gstatic.com/images?q=tbn:ANd9GcRWgXmLSiy-IwuXliR7MCg2khuCuyzjHGcMywb5JzYHYqwcFiqnXQ"/>
          <p:cNvPicPr>
            <a:picLocks noChangeAspect="1"/>
          </p:cNvPicPr>
          <p:nvPr/>
        </p:nvPicPr>
        <p:blipFill>
          <a:blip r:embed="rId3" cstate="print"/>
          <a:srcRect/>
          <a:stretch>
            <a:fillRect/>
          </a:stretch>
        </p:blipFill>
        <p:spPr>
          <a:xfrm>
            <a:off x="7812360" y="0"/>
            <a:ext cx="1331640" cy="764703"/>
          </a:xfrm>
          <a:prstGeom prst="rect">
            <a:avLst/>
          </a:prstGeom>
          <a:noFill/>
          <a:ln>
            <a:noFill/>
          </a:ln>
        </p:spPr>
      </p:pic>
      <p:sp>
        <p:nvSpPr>
          <p:cNvPr id="7" name="ZoneTexte 7"/>
          <p:cNvSpPr txBox="1"/>
          <p:nvPr/>
        </p:nvSpPr>
        <p:spPr>
          <a:xfrm>
            <a:off x="1403648" y="87018"/>
            <a:ext cx="6336700" cy="461662"/>
          </a:xfrm>
          <a:prstGeom prst="rect">
            <a:avLst/>
          </a:prstGeom>
          <a:solidFill>
            <a:srgbClr val="88A1AD"/>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smtClean="0">
                <a:solidFill>
                  <a:srgbClr val="000000"/>
                </a:solidFill>
                <a:uFillTx/>
                <a:latin typeface="Calibri"/>
                <a:ea typeface="Verdana" pitchFamily="34"/>
                <a:cs typeface="Verdana" pitchFamily="34"/>
              </a:rPr>
              <a:t>POLICY</a:t>
            </a:r>
            <a:r>
              <a:rPr lang="fr-FR" sz="2400" b="1" i="0" u="none" strike="noStrike" kern="1200" cap="none" spc="0" dirty="0" smtClean="0">
                <a:solidFill>
                  <a:srgbClr val="000000"/>
                </a:solidFill>
                <a:uFillTx/>
                <a:latin typeface="Calibri"/>
                <a:ea typeface="Verdana" pitchFamily="34"/>
                <a:cs typeface="Verdana" pitchFamily="34"/>
              </a:rPr>
              <a:t> OF</a:t>
            </a:r>
            <a:r>
              <a:rPr lang="fr-FR" sz="2400" b="1" i="0" u="none" strike="noStrike" kern="1200" cap="none" spc="0" baseline="0" dirty="0" smtClean="0">
                <a:solidFill>
                  <a:srgbClr val="000000"/>
                </a:solidFill>
                <a:uFillTx/>
                <a:latin typeface="Calibri"/>
                <a:ea typeface="Verdana" pitchFamily="34"/>
                <a:cs typeface="Verdana" pitchFamily="34"/>
              </a:rPr>
              <a:t> DEVELOPMENT</a:t>
            </a:r>
            <a:endParaRPr lang="fr-FR" sz="2400" b="1" i="0" u="none" strike="noStrike" kern="1200" cap="none" spc="0" baseline="0" dirty="0">
              <a:solidFill>
                <a:srgbClr val="000000"/>
              </a:solidFill>
              <a:uFillTx/>
              <a:latin typeface="Calibri"/>
              <a:ea typeface="Verdana" pitchFamily="34"/>
              <a:cs typeface="Verdana" pitchFamily="34"/>
            </a:endParaRPr>
          </a:p>
        </p:txBody>
      </p:sp>
      <p:graphicFrame>
        <p:nvGraphicFramePr>
          <p:cNvPr id="8" name="Diagramme 7"/>
          <p:cNvGraphicFramePr/>
          <p:nvPr/>
        </p:nvGraphicFramePr>
        <p:xfrm>
          <a:off x="251520" y="1397000"/>
          <a:ext cx="8640960" cy="546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9"/>
          <p:cNvSpPr txBox="1"/>
          <p:nvPr/>
        </p:nvSpPr>
        <p:spPr>
          <a:xfrm>
            <a:off x="2267744" y="4581128"/>
            <a:ext cx="1440160" cy="738664"/>
          </a:xfrm>
          <a:prstGeom prst="rect">
            <a:avLst/>
          </a:prstGeom>
          <a:noFill/>
        </p:spPr>
        <p:txBody>
          <a:bodyPr wrap="square" rtlCol="0">
            <a:spAutoFit/>
          </a:bodyPr>
          <a:lstStyle/>
          <a:p>
            <a:pPr algn="ctr"/>
            <a:r>
              <a:rPr lang="fr-FR" sz="1400" b="1" dirty="0" smtClean="0">
                <a:latin typeface="Calibri" pitchFamily="34" charset="0"/>
              </a:rPr>
              <a:t>HOUSING</a:t>
            </a:r>
            <a:endParaRPr lang="fr-FR" sz="1400" b="1" dirty="0" smtClean="0">
              <a:latin typeface="Calibri" pitchFamily="34" charset="0"/>
            </a:endParaRPr>
          </a:p>
          <a:p>
            <a:pPr algn="ctr"/>
            <a:r>
              <a:rPr lang="fr-FR" sz="1400" b="1" dirty="0" smtClean="0">
                <a:latin typeface="Calibri" pitchFamily="34" charset="0"/>
              </a:rPr>
              <a:t>CONSTRUCTIONMATERIALS</a:t>
            </a:r>
            <a:endParaRPr lang="fr-FR" sz="1400" b="1" dirty="0">
              <a:latin typeface="Calibri" pitchFamily="34" charset="0"/>
            </a:endParaRPr>
          </a:p>
        </p:txBody>
      </p:sp>
      <p:sp>
        <p:nvSpPr>
          <p:cNvPr id="11" name="ZoneTexte 10"/>
          <p:cNvSpPr txBox="1"/>
          <p:nvPr/>
        </p:nvSpPr>
        <p:spPr>
          <a:xfrm>
            <a:off x="3995936" y="4653136"/>
            <a:ext cx="1584176" cy="523220"/>
          </a:xfrm>
          <a:prstGeom prst="rect">
            <a:avLst/>
          </a:prstGeom>
          <a:noFill/>
        </p:spPr>
        <p:txBody>
          <a:bodyPr wrap="square" rtlCol="0">
            <a:spAutoFit/>
          </a:bodyPr>
          <a:lstStyle/>
          <a:p>
            <a:pPr algn="ctr"/>
            <a:r>
              <a:rPr lang="fr-FR" sz="1400" b="1" dirty="0" smtClean="0">
                <a:latin typeface="Calibri" pitchFamily="34" charset="0"/>
              </a:rPr>
              <a:t>OIL</a:t>
            </a:r>
            <a:endParaRPr lang="fr-FR" sz="1400" b="1" dirty="0" smtClean="0">
              <a:latin typeface="Calibri" pitchFamily="34" charset="0"/>
            </a:endParaRPr>
          </a:p>
          <a:p>
            <a:pPr algn="ctr"/>
            <a:r>
              <a:rPr lang="fr-FR" sz="1400" b="1" dirty="0" smtClean="0">
                <a:latin typeface="Calibri" pitchFamily="34" charset="0"/>
              </a:rPr>
              <a:t>HYDROCARBON</a:t>
            </a:r>
            <a:endParaRPr lang="fr-FR" sz="1400" b="1" dirty="0">
              <a:latin typeface="Calibri" pitchFamily="34" charset="0"/>
            </a:endParaRPr>
          </a:p>
        </p:txBody>
      </p:sp>
      <p:sp>
        <p:nvSpPr>
          <p:cNvPr id="12" name="ZoneTexte 11"/>
          <p:cNvSpPr txBox="1"/>
          <p:nvPr/>
        </p:nvSpPr>
        <p:spPr>
          <a:xfrm>
            <a:off x="6948264" y="4797152"/>
            <a:ext cx="1224136" cy="307777"/>
          </a:xfrm>
          <a:prstGeom prst="rect">
            <a:avLst/>
          </a:prstGeom>
          <a:noFill/>
        </p:spPr>
        <p:txBody>
          <a:bodyPr wrap="square" rtlCol="0">
            <a:spAutoFit/>
          </a:bodyPr>
          <a:lstStyle/>
          <a:p>
            <a:pPr algn="ctr"/>
            <a:r>
              <a:rPr lang="fr-FR" sz="1400" b="1" dirty="0" smtClean="0">
                <a:latin typeface="Calibri" pitchFamily="34" charset="0"/>
              </a:rPr>
              <a:t>MINING</a:t>
            </a:r>
            <a:endParaRPr lang="fr-FR" sz="1400" b="1" dirty="0">
              <a:latin typeface="Calibri" pitchFamily="34" charset="0"/>
            </a:endParaRPr>
          </a:p>
        </p:txBody>
      </p:sp>
      <p:sp>
        <p:nvSpPr>
          <p:cNvPr id="13" name="ZoneTexte 12"/>
          <p:cNvSpPr txBox="1"/>
          <p:nvPr/>
        </p:nvSpPr>
        <p:spPr>
          <a:xfrm>
            <a:off x="2267744" y="5661248"/>
            <a:ext cx="1584176" cy="523220"/>
          </a:xfrm>
          <a:prstGeom prst="rect">
            <a:avLst/>
          </a:prstGeom>
          <a:noFill/>
        </p:spPr>
        <p:txBody>
          <a:bodyPr wrap="square" rtlCol="0">
            <a:spAutoFit/>
          </a:bodyPr>
          <a:lstStyle/>
          <a:p>
            <a:r>
              <a:rPr lang="fr-FR" sz="1400" b="1" dirty="0" smtClean="0">
                <a:latin typeface="Calibri" pitchFamily="34" charset="0"/>
              </a:rPr>
              <a:t>AGRICULTURE </a:t>
            </a:r>
            <a:r>
              <a:rPr lang="fr-FR" sz="1400" b="1" dirty="0" smtClean="0">
                <a:latin typeface="Calibri" pitchFamily="34" charset="0"/>
              </a:rPr>
              <a:t>AGRO INDUSTRY</a:t>
            </a:r>
            <a:endParaRPr lang="fr-FR" sz="1400" b="1" dirty="0">
              <a:latin typeface="Calibri" pitchFamily="34" charset="0"/>
            </a:endParaRPr>
          </a:p>
        </p:txBody>
      </p:sp>
      <p:sp>
        <p:nvSpPr>
          <p:cNvPr id="14" name="ZoneTexte 13"/>
          <p:cNvSpPr txBox="1"/>
          <p:nvPr/>
        </p:nvSpPr>
        <p:spPr>
          <a:xfrm>
            <a:off x="4283968" y="5589240"/>
            <a:ext cx="1440160" cy="738664"/>
          </a:xfrm>
          <a:prstGeom prst="rect">
            <a:avLst/>
          </a:prstGeom>
          <a:noFill/>
        </p:spPr>
        <p:txBody>
          <a:bodyPr wrap="square" rtlCol="0">
            <a:spAutoFit/>
          </a:bodyPr>
          <a:lstStyle/>
          <a:p>
            <a:pPr algn="ctr"/>
            <a:r>
              <a:rPr lang="fr-FR" sz="1400" b="1" dirty="0" smtClean="0">
                <a:latin typeface="Calibri" pitchFamily="34" charset="0"/>
              </a:rPr>
              <a:t>FORET ET INDUSTRIE DU BOIS</a:t>
            </a:r>
            <a:endParaRPr lang="fr-FR" sz="1400" b="1" dirty="0">
              <a:latin typeface="Calibri" pitchFamily="34" charset="0"/>
            </a:endParaRPr>
          </a:p>
        </p:txBody>
      </p:sp>
      <p:sp>
        <p:nvSpPr>
          <p:cNvPr id="16" name="ZoneTexte 15"/>
          <p:cNvSpPr txBox="1"/>
          <p:nvPr/>
        </p:nvSpPr>
        <p:spPr>
          <a:xfrm>
            <a:off x="5940152" y="5661248"/>
            <a:ext cx="1296144" cy="523220"/>
          </a:xfrm>
          <a:prstGeom prst="rect">
            <a:avLst/>
          </a:prstGeom>
          <a:noFill/>
        </p:spPr>
        <p:txBody>
          <a:bodyPr wrap="square" rtlCol="0">
            <a:spAutoFit/>
          </a:bodyPr>
          <a:lstStyle/>
          <a:p>
            <a:r>
              <a:rPr lang="fr-FR" sz="1400" b="1" dirty="0" smtClean="0">
                <a:latin typeface="Calibri" pitchFamily="34" charset="0"/>
              </a:rPr>
              <a:t>TOURISM AND HOSPITALITY</a:t>
            </a:r>
            <a:endParaRPr lang="fr-FR" sz="1400" b="1" dirty="0">
              <a:latin typeface="Calibri" pitchFamily="34" charset="0"/>
            </a:endParaRPr>
          </a:p>
        </p:txBody>
      </p:sp>
      <p:sp>
        <p:nvSpPr>
          <p:cNvPr id="17" name="ZoneTexte 16"/>
          <p:cNvSpPr txBox="1"/>
          <p:nvPr/>
        </p:nvSpPr>
        <p:spPr>
          <a:xfrm>
            <a:off x="5940152" y="4725144"/>
            <a:ext cx="1224136" cy="523220"/>
          </a:xfrm>
          <a:prstGeom prst="rect">
            <a:avLst/>
          </a:prstGeom>
          <a:noFill/>
        </p:spPr>
        <p:txBody>
          <a:bodyPr wrap="square" rtlCol="0">
            <a:spAutoFit/>
          </a:bodyPr>
          <a:lstStyle/>
          <a:p>
            <a:pPr algn="ctr"/>
            <a:r>
              <a:rPr lang="fr-FR" sz="1400" b="1" dirty="0" smtClean="0">
                <a:latin typeface="Calibri" pitchFamily="34" charset="0"/>
              </a:rPr>
              <a:t>FINANCIAL</a:t>
            </a:r>
            <a:endParaRPr lang="fr-FR" sz="1400" b="1" dirty="0" smtClean="0">
              <a:latin typeface="Calibri" pitchFamily="34" charset="0"/>
            </a:endParaRPr>
          </a:p>
          <a:p>
            <a:pPr algn="ctr"/>
            <a:r>
              <a:rPr lang="fr-FR" sz="1400" b="1" dirty="0" smtClean="0">
                <a:latin typeface="Calibri" pitchFamily="34" charset="0"/>
              </a:rPr>
              <a:t>SERVICES</a:t>
            </a:r>
            <a:endParaRPr lang="fr-FR" sz="1400" b="1" dirty="0">
              <a:latin typeface="Calibri" pitchFamily="34" charset="0"/>
            </a:endParaRPr>
          </a:p>
        </p:txBody>
      </p:sp>
      <p:cxnSp>
        <p:nvCxnSpPr>
          <p:cNvPr id="19" name="Connecteur droit avec flèche 18"/>
          <p:cNvCxnSpPr/>
          <p:nvPr/>
        </p:nvCxnSpPr>
        <p:spPr>
          <a:xfrm>
            <a:off x="899592" y="1988840"/>
            <a:ext cx="0" cy="43204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347864" y="1988840"/>
            <a:ext cx="0" cy="36004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7092280" y="3933056"/>
            <a:ext cx="0" cy="36004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sz="quarter" idx="1"/>
          </p:nvPr>
        </p:nvGraphicFramePr>
        <p:xfrm>
          <a:off x="395536" y="1772816"/>
          <a:ext cx="850423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Drapeau Congo Brazzaville"/>
          <p:cNvPicPr>
            <a:picLocks noChangeAspect="1"/>
          </p:cNvPicPr>
          <p:nvPr/>
        </p:nvPicPr>
        <p:blipFill>
          <a:blip r:embed="rId7" cstate="print"/>
          <a:srcRect/>
          <a:stretch>
            <a:fillRect/>
          </a:stretch>
        </p:blipFill>
        <p:spPr>
          <a:xfrm>
            <a:off x="0" y="0"/>
            <a:ext cx="1238253" cy="764703"/>
          </a:xfrm>
          <a:prstGeom prst="rect">
            <a:avLst/>
          </a:prstGeom>
          <a:noFill/>
          <a:ln>
            <a:noFill/>
          </a:ln>
        </p:spPr>
      </p:pic>
      <p:pic>
        <p:nvPicPr>
          <p:cNvPr id="6" name="Picture 4" descr="http://t3.gstatic.com/images?q=tbn:ANd9GcRWgXmLSiy-IwuXliR7MCg2khuCuyzjHGcMywb5JzYHYqwcFiqnXQ"/>
          <p:cNvPicPr>
            <a:picLocks noChangeAspect="1"/>
          </p:cNvPicPr>
          <p:nvPr/>
        </p:nvPicPr>
        <p:blipFill>
          <a:blip r:embed="rId8" cstate="print"/>
          <a:srcRect/>
          <a:stretch>
            <a:fillRect/>
          </a:stretch>
        </p:blipFill>
        <p:spPr>
          <a:xfrm>
            <a:off x="7812359" y="0"/>
            <a:ext cx="1331640" cy="764703"/>
          </a:xfrm>
          <a:prstGeom prst="rect">
            <a:avLst/>
          </a:prstGeom>
          <a:noFill/>
          <a:ln>
            <a:noFill/>
          </a:ln>
        </p:spPr>
      </p:pic>
      <p:sp>
        <p:nvSpPr>
          <p:cNvPr id="7" name="ZoneTexte 7"/>
          <p:cNvSpPr txBox="1"/>
          <p:nvPr/>
        </p:nvSpPr>
        <p:spPr>
          <a:xfrm>
            <a:off x="1475656" y="44624"/>
            <a:ext cx="6336700" cy="461662"/>
          </a:xfrm>
          <a:prstGeom prst="rect">
            <a:avLst/>
          </a:prstGeom>
          <a:solidFill>
            <a:srgbClr val="88A1AD"/>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smtClean="0">
                <a:solidFill>
                  <a:srgbClr val="000000"/>
                </a:solidFill>
                <a:uFillTx/>
                <a:latin typeface="Calibri"/>
                <a:ea typeface="Verdana" pitchFamily="34"/>
                <a:cs typeface="Verdana" pitchFamily="34"/>
              </a:rPr>
              <a:t>POLITIQUE DE DEVELOPPEMENT</a:t>
            </a:r>
            <a:endParaRPr lang="fr-FR" sz="2400" b="1" i="0" u="none" strike="noStrike" kern="1200" cap="none" spc="0" baseline="0" dirty="0">
              <a:solidFill>
                <a:srgbClr val="000000"/>
              </a:solidFill>
              <a:uFillTx/>
              <a:latin typeface="Calibri"/>
              <a:ea typeface="Verdana" pitchFamily="34"/>
              <a:cs typeface="Verdana" pitchFamily="34"/>
            </a:endParaRPr>
          </a:p>
        </p:txBody>
      </p:sp>
      <p:sp>
        <p:nvSpPr>
          <p:cNvPr id="9" name="ZoneTexte 8"/>
          <p:cNvSpPr txBox="1"/>
          <p:nvPr/>
        </p:nvSpPr>
        <p:spPr>
          <a:xfrm>
            <a:off x="755576" y="836712"/>
            <a:ext cx="8064896" cy="400110"/>
          </a:xfrm>
          <a:prstGeom prst="rect">
            <a:avLst/>
          </a:prstGeom>
          <a:solidFill>
            <a:schemeClr val="accent2">
              <a:lumMod val="60000"/>
              <a:lumOff val="40000"/>
            </a:schemeClr>
          </a:solidFill>
        </p:spPr>
        <p:txBody>
          <a:bodyPr wrap="square" rtlCol="0">
            <a:spAutoFit/>
          </a:bodyPr>
          <a:lstStyle/>
          <a:p>
            <a:pPr algn="ctr"/>
            <a:r>
              <a:rPr lang="fr-FR" sz="2000" b="1" dirty="0" smtClean="0">
                <a:latin typeface="Calibri" pitchFamily="34" charset="0"/>
              </a:rPr>
              <a:t>PRIVATE SECTOR ENGINE OF GROWTH</a:t>
            </a:r>
            <a:endParaRPr lang="fr-FR" sz="2000" b="1"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apeau Congo Brazzaville"/>
          <p:cNvPicPr>
            <a:picLocks noChangeAspect="1"/>
          </p:cNvPicPr>
          <p:nvPr/>
        </p:nvPicPr>
        <p:blipFill>
          <a:blip r:embed="rId2" cstate="print"/>
          <a:srcRect/>
          <a:stretch>
            <a:fillRect/>
          </a:stretch>
        </p:blipFill>
        <p:spPr>
          <a:xfrm>
            <a:off x="0" y="0"/>
            <a:ext cx="1238253" cy="764703"/>
          </a:xfrm>
          <a:prstGeom prst="rect">
            <a:avLst/>
          </a:prstGeom>
          <a:noFill/>
          <a:ln>
            <a:noFill/>
          </a:ln>
        </p:spPr>
      </p:pic>
      <p:pic>
        <p:nvPicPr>
          <p:cNvPr id="7" name="Picture 4" descr="http://t3.gstatic.com/images?q=tbn:ANd9GcRWgXmLSiy-IwuXliR7MCg2khuCuyzjHGcMywb5JzYHYqwcFiqnXQ"/>
          <p:cNvPicPr>
            <a:picLocks noChangeAspect="1"/>
          </p:cNvPicPr>
          <p:nvPr/>
        </p:nvPicPr>
        <p:blipFill>
          <a:blip r:embed="rId3" cstate="print"/>
          <a:srcRect/>
          <a:stretch>
            <a:fillRect/>
          </a:stretch>
        </p:blipFill>
        <p:spPr>
          <a:xfrm>
            <a:off x="7812359" y="0"/>
            <a:ext cx="1331640" cy="764703"/>
          </a:xfrm>
          <a:prstGeom prst="rect">
            <a:avLst/>
          </a:prstGeom>
          <a:noFill/>
          <a:ln>
            <a:noFill/>
          </a:ln>
        </p:spPr>
      </p:pic>
      <p:sp>
        <p:nvSpPr>
          <p:cNvPr id="8" name="Espace réservé de la date 10"/>
          <p:cNvSpPr txBox="1"/>
          <p:nvPr/>
        </p:nvSpPr>
        <p:spPr>
          <a:xfrm rot="19139999">
            <a:off x="201168" y="5870448"/>
            <a:ext cx="2176272" cy="201168"/>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CB5EB5-1CF7-43F2-9959-3B471AB6E697}" type="datetime1">
              <a:rPr lang="fr-FR" sz="1200" b="0" i="0" u="none" strike="noStrike" kern="1200" cap="none" spc="0" baseline="0">
                <a:solidFill>
                  <a:srgbClr val="000000"/>
                </a:solidFill>
                <a:uFillTx/>
                <a:latin typeface="Franklin Gothic Book"/>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10/03/2014</a:t>
            </a:fld>
            <a:endParaRPr lang="fr-FR" sz="1200" b="0" i="0" u="none" strike="noStrike" kern="1200" cap="none" spc="0" baseline="0">
              <a:solidFill>
                <a:srgbClr val="000000"/>
              </a:solidFill>
              <a:uFillTx/>
              <a:latin typeface="Franklin Gothic Book"/>
              <a:ea typeface=""/>
              <a:cs typeface=""/>
            </a:endParaRPr>
          </a:p>
        </p:txBody>
      </p:sp>
      <p:sp>
        <p:nvSpPr>
          <p:cNvPr id="9" name="Espace réservé du numéro de diapositive 12"/>
          <p:cNvSpPr txBox="1"/>
          <p:nvPr/>
        </p:nvSpPr>
        <p:spPr>
          <a:xfrm>
            <a:off x="8401040" y="6170819"/>
            <a:ext cx="502920" cy="502920"/>
          </a:xfrm>
          <a:prstGeom prst="rect">
            <a:avLst/>
          </a:prstGeom>
          <a:noFill/>
          <a:ln w="19046">
            <a:solidFill>
              <a:srgbClr val="FFFFFF"/>
            </a:solidFill>
            <a:prstDash val="solid"/>
          </a:ln>
        </p:spPr>
        <p:txBody>
          <a:bodyPr vert="horz" wrap="square" lIns="9144" tIns="9144" rIns="9144" bIns="9144"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464954-BAA2-432F-9318-5A00774A2359}" type="slidenum">
              <a:rPr/>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a:t>
            </a:fld>
            <a:endParaRPr lang="fr-FR" sz="1650" b="0" i="0" u="none" strike="noStrike" kern="1200" cap="none" spc="0" baseline="0">
              <a:solidFill>
                <a:srgbClr val="FFFFFF"/>
              </a:solidFill>
              <a:uFillTx/>
              <a:latin typeface="Franklin Gothic Book"/>
              <a:ea typeface=""/>
              <a:cs typeface=""/>
            </a:endParaRPr>
          </a:p>
        </p:txBody>
      </p:sp>
      <p:sp>
        <p:nvSpPr>
          <p:cNvPr id="24" name="Espace réservé du pied de page 7"/>
          <p:cNvSpPr txBox="1"/>
          <p:nvPr/>
        </p:nvSpPr>
        <p:spPr>
          <a:xfrm>
            <a:off x="5722700" y="6233538"/>
            <a:ext cx="2895603" cy="476246"/>
          </a:xfrm>
          <a:prstGeom prst="rect">
            <a:avLst/>
          </a:prstGeom>
          <a:noFill/>
          <a:ln>
            <a:noFill/>
          </a:ln>
        </p:spPr>
        <p:txBody>
          <a:bodyPr vert="horz" wrap="square" lIns="91440" tIns="45720" rIns="91440" bIns="45720" anchor="b"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98BBC2"/>
              </a:solidFill>
              <a:uFillTx/>
              <a:latin typeface="Gill Sans MT"/>
              <a:ea typeface=""/>
              <a:cs typeface=""/>
            </a:endParaRPr>
          </a:p>
        </p:txBody>
      </p:sp>
      <p:sp>
        <p:nvSpPr>
          <p:cNvPr id="11" name="ZoneTexte 1"/>
          <p:cNvSpPr txBox="1"/>
          <p:nvPr/>
        </p:nvSpPr>
        <p:spPr>
          <a:xfrm>
            <a:off x="1223627" y="224645"/>
            <a:ext cx="6738405" cy="523219"/>
          </a:xfrm>
          <a:prstGeom prst="rect">
            <a:avLst/>
          </a:prstGeom>
          <a:solidFill>
            <a:schemeClr val="bg2">
              <a:lumMod val="75000"/>
            </a:schemeClr>
          </a:solidFill>
          <a:ln>
            <a:noFill/>
          </a:ln>
        </p:spPr>
        <p:txBody>
          <a:bodyPr vert="horz" wrap="square" lIns="91440" tIns="45720" rIns="91440" bIns="45720" anchor="t" anchorCtr="1"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1800" b="0" i="0" u="none" strike="noStrike" kern="0" cap="none" spc="0" baseline="0">
                <a:solidFill>
                  <a:srgbClr val="000000"/>
                </a:solidFill>
                <a:uFillTx/>
              </a:defRPr>
            </a:pPr>
            <a:r>
              <a:rPr lang="fr-FR" sz="2800" b="1" dirty="0" smtClean="0">
                <a:solidFill>
                  <a:srgbClr val="000000"/>
                </a:solidFill>
                <a:latin typeface="Calibri"/>
                <a:ea typeface=""/>
                <a:cs typeface=""/>
              </a:rPr>
              <a:t>INDUSTRIALIZATION STRATEGY</a:t>
            </a:r>
            <a:endParaRPr lang="fr-FR" sz="2800" b="1" i="0" u="none" strike="noStrike" kern="1200" cap="none" spc="0" baseline="0" dirty="0">
              <a:solidFill>
                <a:srgbClr val="000000"/>
              </a:solidFill>
              <a:uFillTx/>
              <a:latin typeface="Calibri"/>
              <a:ea typeface=""/>
              <a:cs typeface=""/>
            </a:endParaRPr>
          </a:p>
        </p:txBody>
      </p:sp>
      <p:sp>
        <p:nvSpPr>
          <p:cNvPr id="19" name="ZoneTexte 18"/>
          <p:cNvSpPr txBox="1"/>
          <p:nvPr/>
        </p:nvSpPr>
        <p:spPr>
          <a:xfrm>
            <a:off x="179512" y="836712"/>
            <a:ext cx="8784976" cy="400110"/>
          </a:xfrm>
          <a:prstGeom prst="rect">
            <a:avLst/>
          </a:prstGeom>
          <a:solidFill>
            <a:schemeClr val="accent2">
              <a:lumMod val="60000"/>
              <a:lumOff val="40000"/>
            </a:schemeClr>
          </a:solidFill>
        </p:spPr>
        <p:txBody>
          <a:bodyPr wrap="square" rtlCol="0">
            <a:spAutoFit/>
          </a:bodyPr>
          <a:lstStyle/>
          <a:p>
            <a:pPr algn="ctr">
              <a:buFont typeface="Wingdings" pitchFamily="2" charset="2"/>
              <a:buChar char="v"/>
            </a:pPr>
            <a:r>
              <a:rPr lang="fr-FR" sz="2000" b="1" dirty="0" smtClean="0">
                <a:latin typeface="Calibri" pitchFamily="34" charset="0"/>
              </a:rPr>
              <a:t>THREE STRATEGIC INTERVENTION OPTIONS</a:t>
            </a:r>
            <a:endParaRPr lang="fr-FR" sz="2000" dirty="0">
              <a:latin typeface="Calibri" pitchFamily="34" charset="0"/>
            </a:endParaRPr>
          </a:p>
        </p:txBody>
      </p:sp>
      <p:graphicFrame>
        <p:nvGraphicFramePr>
          <p:cNvPr id="22" name="Diagramme 21"/>
          <p:cNvGraphicFramePr/>
          <p:nvPr/>
        </p:nvGraphicFramePr>
        <p:xfrm>
          <a:off x="683568" y="2636912"/>
          <a:ext cx="784887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ZoneTexte 22"/>
          <p:cNvSpPr txBox="1"/>
          <p:nvPr/>
        </p:nvSpPr>
        <p:spPr>
          <a:xfrm>
            <a:off x="179512" y="1196752"/>
            <a:ext cx="8784976" cy="707886"/>
          </a:xfrm>
          <a:prstGeom prst="rect">
            <a:avLst/>
          </a:prstGeom>
          <a:solidFill>
            <a:schemeClr val="tx2">
              <a:lumMod val="20000"/>
              <a:lumOff val="80000"/>
            </a:schemeClr>
          </a:solidFill>
        </p:spPr>
        <p:txBody>
          <a:bodyPr wrap="square" rtlCol="0">
            <a:spAutoFit/>
          </a:bodyPr>
          <a:lstStyle/>
          <a:p>
            <a:pPr algn="ctr">
              <a:buFont typeface="Arial" pitchFamily="34" charset="0"/>
              <a:buChar char="•"/>
            </a:pPr>
            <a:r>
              <a:rPr lang="en-US" sz="2000" b="1" dirty="0" smtClean="0">
                <a:latin typeface="Calibri" pitchFamily="34" charset="0"/>
              </a:rPr>
              <a:t>Declined in the letter of industrialization policy prescribed by the Congo </a:t>
            </a:r>
            <a:br>
              <a:rPr lang="en-US" sz="2000" b="1" dirty="0" smtClean="0">
                <a:latin typeface="Calibri" pitchFamily="34" charset="0"/>
              </a:rPr>
            </a:br>
            <a:r>
              <a:rPr lang="en-US" sz="2000" b="1" dirty="0" smtClean="0">
                <a:latin typeface="Calibri" pitchFamily="34" charset="0"/>
              </a:rPr>
              <a:t>President of the Republic</a:t>
            </a:r>
            <a:endParaRPr lang="fr-FR" sz="2000" b="1" dirty="0">
              <a:latin typeface="Calibri" pitchFamily="34" charset="0"/>
            </a:endParaRPr>
          </a:p>
        </p:txBody>
      </p:sp>
      <p:sp>
        <p:nvSpPr>
          <p:cNvPr id="12" name="ZoneTexte 11"/>
          <p:cNvSpPr txBox="1"/>
          <p:nvPr/>
        </p:nvSpPr>
        <p:spPr>
          <a:xfrm>
            <a:off x="179512" y="2060848"/>
            <a:ext cx="8784976" cy="646331"/>
          </a:xfrm>
          <a:prstGeom prst="rect">
            <a:avLst/>
          </a:prstGeom>
          <a:solidFill>
            <a:srgbClr val="00CC00"/>
          </a:solidFill>
        </p:spPr>
        <p:txBody>
          <a:bodyPr wrap="square" rtlCol="0">
            <a:spAutoFit/>
          </a:bodyPr>
          <a:lstStyle/>
          <a:p>
            <a:r>
              <a:rPr lang="fr-FR" b="1" dirty="0" smtClean="0">
                <a:latin typeface="Calibri" pitchFamily="34" charset="0"/>
              </a:rPr>
              <a:t>PRINCIPAL OBJECTIVES:</a:t>
            </a:r>
            <a:r>
              <a:rPr lang="fr-FR" dirty="0" smtClean="0">
                <a:latin typeface="Calibri" pitchFamily="34" charset="0"/>
              </a:rPr>
              <a:t>GETTING </a:t>
            </a:r>
            <a:r>
              <a:rPr lang="fr-FR" dirty="0" smtClean="0">
                <a:latin typeface="Calibri" pitchFamily="34" charset="0"/>
              </a:rPr>
              <a:t>CONGO </a:t>
            </a:r>
            <a:r>
              <a:rPr lang="fr-FR" dirty="0" smtClean="0">
                <a:latin typeface="Calibri" pitchFamily="34" charset="0"/>
              </a:rPr>
              <a:t>THE </a:t>
            </a:r>
            <a:r>
              <a:rPr lang="fr-FR" dirty="0" smtClean="0">
                <a:latin typeface="Calibri" pitchFamily="34" charset="0"/>
              </a:rPr>
              <a:t>STAGE OF </a:t>
            </a:r>
            <a:r>
              <a:rPr lang="fr-FR" dirty="0" smtClean="0">
                <a:latin typeface="Calibri" pitchFamily="34" charset="0"/>
              </a:rPr>
              <a:t>"PRIMARY </a:t>
            </a:r>
            <a:r>
              <a:rPr lang="fr-FR" dirty="0" smtClean="0">
                <a:latin typeface="Calibri" pitchFamily="34" charset="0"/>
              </a:rPr>
              <a:t>PRODUCER«  TO THAT </a:t>
            </a:r>
            <a:r>
              <a:rPr lang="fr-FR" dirty="0" smtClean="0">
                <a:latin typeface="Calibri" pitchFamily="34" charset="0"/>
              </a:rPr>
              <a:t/>
            </a:r>
            <a:br>
              <a:rPr lang="fr-FR" dirty="0" smtClean="0">
                <a:latin typeface="Calibri" pitchFamily="34" charset="0"/>
              </a:rPr>
            </a:br>
            <a:r>
              <a:rPr lang="fr-FR" dirty="0" smtClean="0">
                <a:latin typeface="Calibri" pitchFamily="34" charset="0"/>
              </a:rPr>
              <a:t>OF PRODUCER </a:t>
            </a:r>
            <a:r>
              <a:rPr lang="fr-FR" dirty="0" smtClean="0">
                <a:latin typeface="Calibri" pitchFamily="34" charset="0"/>
              </a:rPr>
              <a:t>OF GOODS MANUFACTURED </a:t>
            </a:r>
            <a:endParaRPr lang="fr-FR" b="1" dirty="0">
              <a:latin typeface="Calibri" pitchFamily="34" charset="0"/>
            </a:endParaRPr>
          </a:p>
        </p:txBody>
      </p:sp>
    </p:spTree>
    <p:extLst>
      <p:ext uri="{BB962C8B-B14F-4D97-AF65-F5344CB8AC3E}">
        <p14:creationId xmlns="" xmlns:p14="http://schemas.microsoft.com/office/powerpoint/2010/main" val="16536224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1974</TotalTime>
  <Words>1172</Words>
  <Application>Microsoft Office PowerPoint</Application>
  <PresentationFormat>Affichage à l'écran (4:3)</PresentationFormat>
  <Paragraphs>283</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Civil</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OKOUA Sylviana</dc:creator>
  <cp:lastModifiedBy>OKOUA Sylviana</cp:lastModifiedBy>
  <cp:revision>135</cp:revision>
  <dcterms:created xsi:type="dcterms:W3CDTF">2014-03-06T12:17:50Z</dcterms:created>
  <dcterms:modified xsi:type="dcterms:W3CDTF">2014-03-10T19:34:56Z</dcterms:modified>
</cp:coreProperties>
</file>